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380_BF89EC5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3F2_85433987.xml" ContentType="application/vnd.ms-powerpoint.comments+xml"/>
  <Override PartName="/ppt/notesSlides/notesSlide8.xml" ContentType="application/vnd.openxmlformats-officedocument.presentationml.notesSlide+xml"/>
  <Override PartName="/ppt/comments/modernComment_3B2_675BB14D.xml" ContentType="application/vnd.ms-powerpoint.comments+xml"/>
  <Override PartName="/ppt/notesSlides/notesSlide9.xml" ContentType="application/vnd.openxmlformats-officedocument.presentationml.notesSlide+xml"/>
  <Override PartName="/ppt/comments/modernComment_3C8_9FE124B7.xml" ContentType="application/vnd.ms-powerpoint.comments+xml"/>
  <Override PartName="/ppt/notesSlides/notesSlide10.xml" ContentType="application/vnd.openxmlformats-officedocument.presentationml.notesSlide+xml"/>
  <Override PartName="/ppt/comments/modernComment_3E5_4A5615D9.xml" ContentType="application/vnd.ms-powerpoint.comments+xml"/>
  <Override PartName="/ppt/notesSlides/notesSlide11.xml" ContentType="application/vnd.openxmlformats-officedocument.presentationml.notesSlide+xml"/>
  <Override PartName="/ppt/comments/modernComment_3E6_D2B03F68.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omments/modernComment_3EE_B56D4E17.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388_C743835C.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72" r:id="rId5"/>
    <p:sldId id="868" r:id="rId6"/>
    <p:sldId id="274" r:id="rId7"/>
    <p:sldId id="895" r:id="rId8"/>
    <p:sldId id="896" r:id="rId9"/>
    <p:sldId id="1011" r:id="rId10"/>
    <p:sldId id="1010" r:id="rId11"/>
    <p:sldId id="946" r:id="rId12"/>
    <p:sldId id="968" r:id="rId13"/>
    <p:sldId id="997" r:id="rId14"/>
    <p:sldId id="998" r:id="rId15"/>
    <p:sldId id="1006" r:id="rId16"/>
    <p:sldId id="905" r:id="rId17"/>
    <p:sldId id="897" r:id="rId18"/>
    <p:sldId id="898" r:id="rId19"/>
    <p:sldId id="904" r:id="rId20"/>
    <p:sldId id="899" r:id="rId21"/>
    <p:sldId id="900" r:id="rId22"/>
    <p:sldId id="1007" r:id="rId23"/>
    <p:sldId id="1008" r:id="rId24"/>
    <p:sldId id="1009" r:id="rId25"/>
    <p:sldId id="901" r:id="rId26"/>
    <p:sldId id="902" r:id="rId27"/>
    <p:sldId id="903" r:id="rId28"/>
    <p:sldId id="887"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272E04-3973-B48B-27EF-C05353770CE2}" name="Ana Pereira" initials="AP" userId="S::apereira@e2biz.cl::b7f3d72d-32aa-4900-9371-cebb98e75cbe" providerId="AD"/>
  <p188:author id="{81FB6909-BEC8-4CE1-D38A-B814D55B54E9}" name="Camilo Prats" initials="CP" userId="S::camilo.prats@e2biz.cl::54a3a2d7-8157-4cc6-849d-e20dc645bc34" providerId="AD"/>
  <p188:author id="{98CDD024-5406-0191-18E6-C8F2C29C376E}" name="Paulina Terra" initials="PT" userId="S::paulina.terra@e2biz.cl::43442608-b73a-4061-bd19-a96f9a862224" providerId="AD"/>
  <p188:author id="{B07D1B40-EDC0-33DF-1355-BC34E8F40AF4}" name="Stephany Acuña" initials="SA" userId="S::sacuna@e2biz.cl::6ff751af-7ec7-418b-9f0c-b72e83d1b5f7" providerId="AD"/>
  <p188:author id="{8737BA60-1C85-290F-70DB-4187FD8C77DE}" name="Constanza Alfaro" initials="CA" userId="S::calfaro@e2biz.cl::25e18795-4d59-4799-9760-ea451e34419f" providerId="AD"/>
  <p188:author id="{D1E00672-7192-804D-E3D2-C94D33901793}" name="Ana Pereira" initials="AP" userId="Ana Pereira" providerId="None"/>
  <p188:author id="{18025FFC-6D66-213E-0A01-A272E0182DC2}" name="Maximiliano Cox" initials="MC" userId="S::max@e2biz.cl::0d080408-d7d7-464e-b3da-b080334743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nstanza" initials="c" lastIdx="1" clrIdx="0">
    <p:extLst>
      <p:ext uri="{19B8F6BF-5375-455C-9EA6-DF929625EA0E}">
        <p15:presenceInfo xmlns:p15="http://schemas.microsoft.com/office/powerpoint/2012/main" userId="3e2859a769a04fbe" providerId="Windows Live"/>
      </p:ext>
    </p:extLst>
  </p:cmAuthor>
  <p:cmAuthor id="2" name="ana maría pereira veloso" initials="ampv" lastIdx="10" clrIdx="1">
    <p:extLst>
      <p:ext uri="{19B8F6BF-5375-455C-9EA6-DF929625EA0E}">
        <p15:presenceInfo xmlns:p15="http://schemas.microsoft.com/office/powerpoint/2012/main" userId="c1e3d09a86ccd8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3D"/>
    <a:srgbClr val="839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D3C7D-496B-E800-466F-3620EAABC3BD}" v="8" dt="2024-09-02T13:26:01.694"/>
    <p1510:client id="{70D62103-D144-4B0A-ADAB-E639D8A7FC82}" v="767" dt="2024-09-02T15:10:41.867"/>
    <p1510:client id="{9F735049-D91A-99E9-2D52-12528F80CE9E}" v="1" dt="2024-09-02T13:40:11.643"/>
    <p1510:client id="{C483222C-4569-C0A2-7875-7CFC0C4140D9}" v="246" dt="2024-09-02T14:38:13.682"/>
    <p1510:client id="{D5CD7DFA-4417-4756-BC7A-60CCB83E4223}" v="46" dt="2024-09-02T01:35:34.462"/>
    <p1510:client id="{F7B4775D-C3DC-96FE-3B7B-034B7F91E1B3}" v="2" dt="2024-09-02T13:48:46.74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TB-E2biz\Desktop\PACCC%20Arica-Parinacota\2.%20Datos\2022_IRGEI_01ARI_N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TB-E2biz\Desktop\PACCC%20Arica-Parinacota\2.%20Datos\2022_IRGEI_01ARI_N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'Compilado GPC'!$D$86</c:f>
              <c:strCache>
                <c:ptCount val="1"/>
                <c:pt idx="0">
                  <c:v>Energía estacionaria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'Compilado GPC'!$K$84:$N$84</c:f>
              <c:strCache>
                <c:ptCount val="4"/>
                <c:pt idx="0">
                  <c:v>Arica</c:v>
                </c:pt>
                <c:pt idx="1">
                  <c:v>Camarones</c:v>
                </c:pt>
                <c:pt idx="2">
                  <c:v>General Lagos</c:v>
                </c:pt>
                <c:pt idx="3">
                  <c:v>Putre</c:v>
                </c:pt>
              </c:strCache>
            </c:strRef>
          </c:cat>
          <c:val>
            <c:numRef>
              <c:f>'Compilado GPC'!$K$86:$N$86</c:f>
              <c:numCache>
                <c:formatCode>0%</c:formatCode>
                <c:ptCount val="4"/>
                <c:pt idx="0">
                  <c:v>0.1808370665862922</c:v>
                </c:pt>
                <c:pt idx="1">
                  <c:v>6.7500877589099326E-2</c:v>
                </c:pt>
                <c:pt idx="2">
                  <c:v>4.081204057109681E-2</c:v>
                </c:pt>
                <c:pt idx="3">
                  <c:v>0.23731550595755588</c:v>
                </c:pt>
              </c:numCache>
            </c:numRef>
          </c:val>
          <c:extLst>
            <c:ext xmlns:c16="http://schemas.microsoft.com/office/drawing/2014/chart" uri="{C3380CC4-5D6E-409C-BE32-E72D297353CC}">
              <c16:uniqueId val="{00000000-9DDF-476D-A557-69176D099941}"/>
            </c:ext>
          </c:extLst>
        </c:ser>
        <c:ser>
          <c:idx val="1"/>
          <c:order val="1"/>
          <c:tx>
            <c:strRef>
              <c:f>'Compilado GPC'!$D$87</c:f>
              <c:strCache>
                <c:ptCount val="1"/>
                <c:pt idx="0">
                  <c:v>Transporte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'Compilado GPC'!$K$84:$N$84</c:f>
              <c:strCache>
                <c:ptCount val="4"/>
                <c:pt idx="0">
                  <c:v>Arica</c:v>
                </c:pt>
                <c:pt idx="1">
                  <c:v>Camarones</c:v>
                </c:pt>
                <c:pt idx="2">
                  <c:v>General Lagos</c:v>
                </c:pt>
                <c:pt idx="3">
                  <c:v>Putre</c:v>
                </c:pt>
              </c:strCache>
            </c:strRef>
          </c:cat>
          <c:val>
            <c:numRef>
              <c:f>'Compilado GPC'!$K$87:$N$87</c:f>
              <c:numCache>
                <c:formatCode>0%</c:formatCode>
                <c:ptCount val="4"/>
                <c:pt idx="0">
                  <c:v>0.62968547267493158</c:v>
                </c:pt>
                <c:pt idx="1">
                  <c:v>0.64210913813364379</c:v>
                </c:pt>
                <c:pt idx="2">
                  <c:v>0.44946528420970522</c:v>
                </c:pt>
                <c:pt idx="3">
                  <c:v>0.46732916573033584</c:v>
                </c:pt>
              </c:numCache>
            </c:numRef>
          </c:val>
          <c:extLst>
            <c:ext xmlns:c16="http://schemas.microsoft.com/office/drawing/2014/chart" uri="{C3380CC4-5D6E-409C-BE32-E72D297353CC}">
              <c16:uniqueId val="{00000001-9DDF-476D-A557-69176D099941}"/>
            </c:ext>
          </c:extLst>
        </c:ser>
        <c:ser>
          <c:idx val="2"/>
          <c:order val="2"/>
          <c:tx>
            <c:strRef>
              <c:f>'Compilado GPC'!$D$88</c:f>
              <c:strCache>
                <c:ptCount val="1"/>
                <c:pt idx="0">
                  <c:v>Residuos</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DF-476D-A557-69176D099941}"/>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'Compilado GPC'!$K$84:$N$84</c:f>
              <c:strCache>
                <c:ptCount val="4"/>
                <c:pt idx="0">
                  <c:v>Arica</c:v>
                </c:pt>
                <c:pt idx="1">
                  <c:v>Camarones</c:v>
                </c:pt>
                <c:pt idx="2">
                  <c:v>General Lagos</c:v>
                </c:pt>
                <c:pt idx="3">
                  <c:v>Putre</c:v>
                </c:pt>
              </c:strCache>
            </c:strRef>
          </c:cat>
          <c:val>
            <c:numRef>
              <c:f>'Compilado GPC'!$K$88:$N$88</c:f>
              <c:numCache>
                <c:formatCode>0%</c:formatCode>
                <c:ptCount val="4"/>
                <c:pt idx="0">
                  <c:v>6.4015752880371438E-2</c:v>
                </c:pt>
                <c:pt idx="1">
                  <c:v>8.1709841402556119E-3</c:v>
                </c:pt>
                <c:pt idx="2">
                  <c:v>7.9636783434831118E-3</c:v>
                </c:pt>
                <c:pt idx="3">
                  <c:v>7.9764663385307431E-3</c:v>
                </c:pt>
              </c:numCache>
            </c:numRef>
          </c:val>
          <c:extLst>
            <c:ext xmlns:c16="http://schemas.microsoft.com/office/drawing/2014/chart" uri="{C3380CC4-5D6E-409C-BE32-E72D297353CC}">
              <c16:uniqueId val="{00000003-9DDF-476D-A557-69176D099941}"/>
            </c:ext>
          </c:extLst>
        </c:ser>
        <c:ser>
          <c:idx val="3"/>
          <c:order val="3"/>
          <c:tx>
            <c:strRef>
              <c:f>'Compilado GPC'!$D$89</c:f>
              <c:strCache>
                <c:ptCount val="1"/>
                <c:pt idx="0">
                  <c:v>IPPU</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DF-476D-A557-69176D099941}"/>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'Compilado GPC'!$K$84:$N$84</c:f>
              <c:strCache>
                <c:ptCount val="4"/>
                <c:pt idx="0">
                  <c:v>Arica</c:v>
                </c:pt>
                <c:pt idx="1">
                  <c:v>Camarones</c:v>
                </c:pt>
                <c:pt idx="2">
                  <c:v>General Lagos</c:v>
                </c:pt>
                <c:pt idx="3">
                  <c:v>Putre</c:v>
                </c:pt>
              </c:strCache>
            </c:strRef>
          </c:cat>
          <c:val>
            <c:numRef>
              <c:f>'Compilado GPC'!$K$89:$N$89</c:f>
              <c:numCache>
                <c:formatCode>0%</c:formatCode>
                <c:ptCount val="4"/>
                <c:pt idx="0">
                  <c:v>9.0018860365810305E-2</c:v>
                </c:pt>
                <c:pt idx="1">
                  <c:v>1.1417158784044317E-2</c:v>
                </c:pt>
                <c:pt idx="2">
                  <c:v>3.7236991306870068E-3</c:v>
                </c:pt>
                <c:pt idx="3">
                  <c:v>5.4734804005631479E-3</c:v>
                </c:pt>
              </c:numCache>
            </c:numRef>
          </c:val>
          <c:extLst>
            <c:ext xmlns:c16="http://schemas.microsoft.com/office/drawing/2014/chart" uri="{C3380CC4-5D6E-409C-BE32-E72D297353CC}">
              <c16:uniqueId val="{00000005-9DDF-476D-A557-69176D099941}"/>
            </c:ext>
          </c:extLst>
        </c:ser>
        <c:ser>
          <c:idx val="4"/>
          <c:order val="4"/>
          <c:tx>
            <c:strRef>
              <c:f>'Compilado GPC'!$D$90</c:f>
              <c:strCache>
                <c:ptCount val="1"/>
                <c:pt idx="0">
                  <c:v>AFOLU</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'Compilado GPC'!$K$84:$N$84</c:f>
              <c:strCache>
                <c:ptCount val="4"/>
                <c:pt idx="0">
                  <c:v>Arica</c:v>
                </c:pt>
                <c:pt idx="1">
                  <c:v>Camarones</c:v>
                </c:pt>
                <c:pt idx="2">
                  <c:v>General Lagos</c:v>
                </c:pt>
                <c:pt idx="3">
                  <c:v>Putre</c:v>
                </c:pt>
              </c:strCache>
            </c:strRef>
          </c:cat>
          <c:val>
            <c:numRef>
              <c:f>'Compilado GPC'!$K$90:$N$90</c:f>
              <c:numCache>
                <c:formatCode>0%</c:formatCode>
                <c:ptCount val="4"/>
                <c:pt idx="0">
                  <c:v>3.5442847492594375E-2</c:v>
                </c:pt>
                <c:pt idx="1">
                  <c:v>0.27080184135295698</c:v>
                </c:pt>
                <c:pt idx="2">
                  <c:v>0.49803529774502797</c:v>
                </c:pt>
                <c:pt idx="3">
                  <c:v>0.28190538157301442</c:v>
                </c:pt>
              </c:numCache>
            </c:numRef>
          </c:val>
          <c:extLst>
            <c:ext xmlns:c16="http://schemas.microsoft.com/office/drawing/2014/chart" uri="{C3380CC4-5D6E-409C-BE32-E72D297353CC}">
              <c16:uniqueId val="{00000006-9DDF-476D-A557-69176D099941}"/>
            </c:ext>
          </c:extLst>
        </c:ser>
        <c:dLbls>
          <c:showLegendKey val="0"/>
          <c:showVal val="0"/>
          <c:showCatName val="0"/>
          <c:showSerName val="0"/>
          <c:showPercent val="0"/>
          <c:showBubbleSize val="0"/>
        </c:dLbls>
        <c:gapWidth val="150"/>
        <c:overlap val="100"/>
        <c:axId val="1004549552"/>
        <c:axId val="1004549872"/>
      </c:barChart>
      <c:catAx>
        <c:axId val="100454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004549872"/>
        <c:crosses val="autoZero"/>
        <c:auto val="1"/>
        <c:lblAlgn val="ctr"/>
        <c:lblOffset val="100"/>
        <c:noMultiLvlLbl val="0"/>
      </c:catAx>
      <c:valAx>
        <c:axId val="1004549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00454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D9-4BF4-BFD1-59107A5853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D9-4BF4-BFD1-59107A5853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D9-4BF4-BFD1-59107A5853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D9-4BF4-BFD1-59107A5853A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0D9-4BF4-BFD1-59107A5853A4}"/>
              </c:ext>
            </c:extLst>
          </c:dPt>
          <c:dLbls>
            <c:dLbl>
              <c:idx val="0"/>
              <c:layout>
                <c:manualLayout>
                  <c:x val="-0.19472271489736673"/>
                  <c:y val="0.10432428067311506"/>
                </c:manualLayout>
              </c:layout>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manualLayout>
                      <c:w val="0.16495456719273072"/>
                      <c:h val="0.19568715506481246"/>
                    </c:manualLayout>
                  </c15:layout>
                </c:ext>
                <c:ext xmlns:c16="http://schemas.microsoft.com/office/drawing/2014/chart" uri="{C3380CC4-5D6E-409C-BE32-E72D297353CC}">
                  <c16:uniqueId val="{00000001-30D9-4BF4-BFD1-59107A5853A4}"/>
                </c:ext>
              </c:extLst>
            </c:dLbl>
            <c:dLbl>
              <c:idx val="3"/>
              <c:delete val="1"/>
              <c:extLst>
                <c:ext xmlns:c15="http://schemas.microsoft.com/office/drawing/2012/chart" uri="{CE6537A1-D6FC-4f65-9D91-7224C49458BB}"/>
                <c:ext xmlns:c16="http://schemas.microsoft.com/office/drawing/2014/chart" uri="{C3380CC4-5D6E-409C-BE32-E72D297353CC}">
                  <c16:uniqueId val="{00000007-30D9-4BF4-BFD1-59107A5853A4}"/>
                </c:ext>
              </c:extLst>
            </c:dLbl>
            <c:dLbl>
              <c:idx val="4"/>
              <c:layout>
                <c:manualLayout>
                  <c:x val="-0.21337842417694464"/>
                  <c:y val="1.375403198906262E-2"/>
                </c:manualLayout>
              </c:layout>
              <c:showLegendKey val="0"/>
              <c:showVal val="0"/>
              <c:showCatName val="1"/>
              <c:showSerName val="0"/>
              <c:showPercent val="1"/>
              <c:showBubbleSize val="0"/>
              <c:extLst>
                <c:ext xmlns:c15="http://schemas.microsoft.com/office/drawing/2012/chart" uri="{CE6537A1-D6FC-4f65-9D91-7224C49458BB}">
                  <c15:layout>
                    <c:manualLayout>
                      <c:w val="0.31498731570001748"/>
                      <c:h val="0.20906128623375184"/>
                    </c:manualLayout>
                  </c15:layout>
                </c:ext>
                <c:ext xmlns:c16="http://schemas.microsoft.com/office/drawing/2014/chart" uri="{C3380CC4-5D6E-409C-BE32-E72D297353CC}">
                  <c16:uniqueId val="{00000009-30D9-4BF4-BFD1-59107A5853A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'Compilado GPC'!$D$154:$D$158</c:f>
              <c:strCache>
                <c:ptCount val="5"/>
                <c:pt idx="0">
                  <c:v>Edificios residenciales</c:v>
                </c:pt>
                <c:pt idx="1">
                  <c:v>Edificios e instalaciones comerciales e institucionales</c:v>
                </c:pt>
                <c:pt idx="2">
                  <c:v>Construcción e industrias manufactureras</c:v>
                </c:pt>
                <c:pt idx="3">
                  <c:v>Industrias energéticas</c:v>
                </c:pt>
                <c:pt idx="4">
                  <c:v>Actividades agrícolas, de silvicultura y de pesca</c:v>
                </c:pt>
              </c:strCache>
            </c:strRef>
          </c:cat>
          <c:val>
            <c:numRef>
              <c:f>'Compilado GPC'!$I$154:$I$158</c:f>
              <c:numCache>
                <c:formatCode>_ * #,##0.00_ ;_ * \-#,##0.00_ ;_ * "-"_ ;_ @_ </c:formatCode>
                <c:ptCount val="5"/>
                <c:pt idx="0">
                  <c:v>55.134385832455244</c:v>
                </c:pt>
                <c:pt idx="1">
                  <c:v>31.654159355755393</c:v>
                </c:pt>
                <c:pt idx="2">
                  <c:v>34.403825541894918</c:v>
                </c:pt>
                <c:pt idx="3">
                  <c:v>0</c:v>
                </c:pt>
                <c:pt idx="4">
                  <c:v>3.4293668936075332</c:v>
                </c:pt>
              </c:numCache>
            </c:numRef>
          </c:val>
          <c:extLst>
            <c:ext xmlns:c16="http://schemas.microsoft.com/office/drawing/2014/chart" uri="{C3380CC4-5D6E-409C-BE32-E72D297353CC}">
              <c16:uniqueId val="{0000000A-30D9-4BF4-BFD1-59107A5853A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80_BF89EC58.xml><?xml version="1.0" encoding="utf-8"?>
<p188:cmLst xmlns:a="http://schemas.openxmlformats.org/drawingml/2006/main" xmlns:r="http://schemas.openxmlformats.org/officeDocument/2006/relationships" xmlns:p188="http://schemas.microsoft.com/office/powerpoint/2018/8/main">
  <p188:cm id="{B1207A2D-2211-4D8C-88FD-9B7106576B15}" authorId="{18025FFC-6D66-213E-0A01-A272E0182DC2}" status="resolved" created="2024-09-02T12:42:15.159" complete="100000">
    <ac:deMkLst xmlns:ac="http://schemas.microsoft.com/office/drawing/2013/main/command">
      <pc:docMk xmlns:pc="http://schemas.microsoft.com/office/powerpoint/2013/main/command"/>
      <pc:sldMk xmlns:pc="http://schemas.microsoft.com/office/powerpoint/2013/main/command" cId="3213487192" sldId="896"/>
      <ac:picMk id="1030" creationId="{70055126-6B64-9265-46DF-F7E66041EBC7}"/>
    </ac:deMkLst>
    <p188:replyLst>
      <p188:reply id="{70B91718-B5B7-4095-BC4E-E78C3FC6692D}" authorId="{81FB6909-BEC8-4CE1-D38A-B814D55B54E9}" created="2024-09-02T13:18:14.664">
        <p188:txBody>
          <a:bodyPr/>
          <a:lstStyle/>
          <a:p>
            <a:r>
              <a:rPr lang="es-ES"/>
              <a:t>precipitaciones considera lluvia y nieve</a:t>
            </a:r>
          </a:p>
        </p188:txBody>
      </p188:reply>
    </p188:replyLst>
    <p188:txBody>
      <a:bodyPr/>
      <a:lstStyle/>
      <a:p>
        <a:r>
          <a:rPr lang="es-CL"/>
          <a:t>Hay una diferencia entre precipitaciones y lluvias?</a:t>
        </a:r>
      </a:p>
    </p188:txBody>
  </p188:cm>
</p188:cmLst>
</file>

<file path=ppt/comments/modernComment_388_C743835C.xml><?xml version="1.0" encoding="utf-8"?>
<p188:cmLst xmlns:a="http://schemas.openxmlformats.org/drawingml/2006/main" xmlns:r="http://schemas.openxmlformats.org/officeDocument/2006/relationships" xmlns:p188="http://schemas.microsoft.com/office/powerpoint/2018/8/main">
  <p188:cm id="{05420BC4-DFA9-42E7-B452-386FD110E356}" authorId="{18025FFC-6D66-213E-0A01-A272E0182DC2}" status="resolved" created="2024-09-01T21:58:59.639" complete="100000">
    <ac:txMkLst xmlns:ac="http://schemas.microsoft.com/office/drawing/2013/main/command">
      <pc:docMk xmlns:pc="http://schemas.microsoft.com/office/powerpoint/2013/main/command"/>
      <pc:sldMk xmlns:pc="http://schemas.microsoft.com/office/powerpoint/2013/main/command" cId="3343090524" sldId="904"/>
      <ac:spMk id="4" creationId="{8FD29D82-038B-337F-E331-ED1A85ADE695}"/>
      <ac:txMk cp="107" len="12">
        <ac:context len="365" hash="1108551919"/>
      </ac:txMk>
    </ac:txMkLst>
    <p188:pos x="3799589" y="1384852"/>
    <p188:replyLst>
      <p188:reply id="{FCA78030-A1F0-4039-8F85-BE72A897AF08}" authorId="{81FB6909-BEC8-4CE1-D38A-B814D55B54E9}" created="2024-09-02T13:25:03.083">
        <p188:txBody>
          <a:bodyPr/>
          <a:lstStyle/>
          <a:p>
            <a:r>
              <a:rPr lang="es-ES"/>
              <a:t>las lluvias en cualquier estación que superen un rango van a generar este proceso...claro en la generalidad las lluvias estivales son las principales</a:t>
            </a:r>
          </a:p>
        </p188:txBody>
      </p188:reply>
    </p188:replyLst>
    <p188:txBody>
      <a:bodyPr/>
      <a:lstStyle/>
      <a:p>
        <a:r>
          <a:rPr lang="es-CL"/>
          <a:t>O por lluvias estivales?</a:t>
        </a:r>
      </a:p>
    </p188:txBody>
  </p188:cm>
  <p188:cm id="{A7E0A7E3-1409-4552-86F1-265B5BCACCC4}" authorId="{18025FFC-6D66-213E-0A01-A272E0182DC2}" status="resolved" created="2024-09-01T21:59:30.218" complete="100000">
    <ac:deMkLst xmlns:ac="http://schemas.microsoft.com/office/drawing/2013/main/command">
      <pc:docMk xmlns:pc="http://schemas.microsoft.com/office/powerpoint/2013/main/command"/>
      <pc:sldMk xmlns:pc="http://schemas.microsoft.com/office/powerpoint/2013/main/command" cId="3343090524" sldId="904"/>
      <ac:spMk id="6" creationId="{D32E84F5-2479-5C7E-6F19-2EC5C9AB0855}"/>
    </ac:deMkLst>
    <p188:replyLst>
      <p188:reply id="{48805945-3E53-48C7-9BCB-5E75F1FDEF32}" authorId="{81FB6909-BEC8-4CE1-D38A-B814D55B54E9}" created="2024-09-02T13:24:13.925">
        <p188:txBody>
          <a:bodyPr/>
          <a:lstStyle/>
          <a:p>
            <a:r>
              <a:rPr lang="es-ES"/>
              <a:t>hay medidas contempladas....luego habrá que ver si dentro de las prioridades y capacidades se puede abordar o no</a:t>
            </a:r>
          </a:p>
        </p188:txBody>
      </p188:reply>
    </p188:replyLst>
    <p188:txBody>
      <a:bodyPr/>
      <a:lstStyle/>
      <a:p>
        <a:r>
          <a:rPr lang="es-CL"/>
          <a:t>Esto lo abordaremos en el PACCC?</a:t>
        </a:r>
      </a:p>
    </p188:txBody>
  </p188:cm>
  <p188:cm id="{2B9543E5-5816-45F3-A476-B20FEFCA9119}" authorId="{18025FFC-6D66-213E-0A01-A272E0182DC2}" status="resolved" created="2024-09-01T22:00:03.846" complete="100000">
    <ac:txMkLst xmlns:ac="http://schemas.microsoft.com/office/drawing/2013/main/command">
      <pc:docMk xmlns:pc="http://schemas.microsoft.com/office/powerpoint/2013/main/command"/>
      <pc:sldMk xmlns:pc="http://schemas.microsoft.com/office/powerpoint/2013/main/command" cId="3343090524" sldId="904"/>
      <ac:spMk id="4" creationId="{8FD29D82-038B-337F-E331-ED1A85ADE695}"/>
      <ac:txMk cp="298" len="11">
        <ac:context len="365" hash="1108551919"/>
      </ac:txMk>
    </ac:txMkLst>
    <p188:pos x="1583163" y="3303104"/>
    <p188:replyLst>
      <p188:reply id="{C174394E-988F-4351-9ECA-801B0F1C4EBB}" authorId="{81FB6909-BEC8-4CE1-D38A-B814D55B54E9}" created="2024-09-02T13:26:01.694">
        <p188:txBody>
          <a:bodyPr/>
          <a:lstStyle/>
          <a:p>
            <a:r>
              <a:rPr lang="es-ES"/>
              <a:t>me parece que aplica cualquiera de las dos...</a:t>
            </a:r>
          </a:p>
        </p188:txBody>
      </p188:reply>
    </p188:replyLst>
    <p188:txBody>
      <a:bodyPr/>
      <a:lstStyle/>
      <a:p>
        <a:r>
          <a:rPr lang="es-CL"/>
          <a:t>O disminución?</a:t>
        </a:r>
      </a:p>
    </p188:txBody>
  </p188:cm>
</p188:cmLst>
</file>

<file path=ppt/comments/modernComment_3B2_675BB14D.xml><?xml version="1.0" encoding="utf-8"?>
<p188:cmLst xmlns:a="http://schemas.openxmlformats.org/drawingml/2006/main" xmlns:r="http://schemas.openxmlformats.org/officeDocument/2006/relationships" xmlns:p188="http://schemas.microsoft.com/office/powerpoint/2018/8/main">
  <p188:cm id="{9860DA61-A5BF-48BF-BC30-3E1C20AA1F8E}" authorId="{18025FFC-6D66-213E-0A01-A272E0182DC2}" status="resolved" created="2024-09-02T12:41:14.250" complete="100000">
    <ac:deMkLst xmlns:ac="http://schemas.microsoft.com/office/drawing/2013/main/command">
      <pc:docMk xmlns:pc="http://schemas.microsoft.com/office/powerpoint/2013/main/command"/>
      <pc:sldMk xmlns:pc="http://schemas.microsoft.com/office/powerpoint/2013/main/command" cId="1734062413" sldId="946"/>
      <ac:picMk id="12" creationId="{26DEC5E5-62D1-E758-DAA5-44F890B4BBFB}"/>
    </ac:deMkLst>
    <p188:replyLst>
      <p188:reply id="{4A2D3711-D730-46B9-9F59-0002B7425413}" authorId="{81FB6909-BEC8-4CE1-D38A-B814D55B54E9}" created="2024-09-02T13:21:04.232">
        <p188:txBody>
          <a:bodyPr/>
          <a:lstStyle/>
          <a:p>
            <a:r>
              <a:rPr lang="es-ES"/>
              <a:t>el de la izquierda es cambio, diferencia entre futuro y presente (registro histórico), el otro es sólo futuro (proyección),....va a variar en toda la comuna....pero seguirá siendo la parte alta de la comuna donde existan mayores fenómenos de lluvia max diaria</a:t>
            </a:r>
          </a:p>
        </p188:txBody>
      </p188:reply>
    </p188:replyLst>
    <p188:txBody>
      <a:bodyPr/>
      <a:lstStyle/>
      <a:p>
        <a:r>
          <a:rPr lang="es-CL"/>
          <a:t>No cacho la diferencia entre los 2 mapas</a:t>
        </a:r>
      </a:p>
    </p188:txBody>
  </p188:cm>
</p188:cmLst>
</file>

<file path=ppt/comments/modernComment_3C8_9FE124B7.xml><?xml version="1.0" encoding="utf-8"?>
<p188:cmLst xmlns:a="http://schemas.openxmlformats.org/drawingml/2006/main" xmlns:r="http://schemas.openxmlformats.org/officeDocument/2006/relationships" xmlns:p188="http://schemas.microsoft.com/office/powerpoint/2018/8/main">
  <p188:cm id="{C148C660-B852-415D-BBD3-12DDB69600CE}" authorId="{18025FFC-6D66-213E-0A01-A272E0182DC2}" status="resolved" created="2024-09-02T12:37:28.679" complete="100000">
    <ac:deMkLst xmlns:ac="http://schemas.microsoft.com/office/drawing/2013/main/command">
      <pc:docMk xmlns:pc="http://schemas.microsoft.com/office/powerpoint/2013/main/command"/>
      <pc:sldMk xmlns:pc="http://schemas.microsoft.com/office/powerpoint/2013/main/command" cId="2682332343" sldId="968"/>
      <ac:picMk id="6" creationId="{6FC5D280-C963-D06B-9BBC-4809845DEACB}"/>
    </ac:deMkLst>
    <p188:replyLst>
      <p188:reply id="{F99907C2-90B1-4858-911F-8E3DB3AD966B}" authorId="{81FB6909-BEC8-4CE1-D38A-B814D55B54E9}" created="2024-09-02T13:23:16.329">
        <p188:txBody>
          <a:bodyPr/>
          <a:lstStyle/>
          <a:p>
            <a:r>
              <a:rPr lang="es-ES"/>
              <a:t>en este caso 3 días o más sobre 30°C</a:t>
            </a:r>
          </a:p>
        </p188:txBody>
      </p188:reply>
    </p188:replyLst>
    <p188:txBody>
      <a:bodyPr/>
      <a:lstStyle/>
      <a:p>
        <a:r>
          <a:rPr lang="es-CL"/>
          <a:t>Con cuántos grados se considera olas de calor?</a:t>
        </a:r>
      </a:p>
    </p188:txBody>
  </p188:cm>
</p188:cmLst>
</file>

<file path=ppt/comments/modernComment_3E5_4A5615D9.xml><?xml version="1.0" encoding="utf-8"?>
<p188:cmLst xmlns:a="http://schemas.openxmlformats.org/drawingml/2006/main" xmlns:r="http://schemas.openxmlformats.org/officeDocument/2006/relationships" xmlns:p188="http://schemas.microsoft.com/office/powerpoint/2018/8/main">
  <p188:cm id="{72D6AD85-4109-4930-85AF-99BFAF42F29E}" authorId="{18025FFC-6D66-213E-0A01-A272E0182DC2}" created="2024-09-01T22:11:15.909">
    <ac:txMkLst xmlns:ac="http://schemas.microsoft.com/office/drawing/2013/main/command">
      <pc:docMk xmlns:pc="http://schemas.microsoft.com/office/powerpoint/2013/main/command"/>
      <pc:sldMk xmlns:pc="http://schemas.microsoft.com/office/powerpoint/2013/main/command" cId="1247155673" sldId="997"/>
      <ac:spMk id="9" creationId="{A1FBFB41-B960-41B1-A5B7-DCED2880F910}"/>
      <ac:txMk cp="33" len="8">
        <ac:context len="42" hash="1501566249"/>
      </ac:txMk>
    </ac:txMkLst>
    <p188:pos x="9167954" y="355177"/>
    <p188:replyLst>
      <p188:reply id="{2DE09FBC-9476-439F-9D72-F4632650E115}" authorId="{D1E00672-7192-804D-E3D2-C94D33901793}" created="2024-09-02T01:57:47.013">
        <p188:txBody>
          <a:bodyPr/>
          <a:lstStyle/>
          <a:p>
            <a:r>
              <a:rPr lang="es-CL"/>
              <a:t>Exacto, es el último dato del IRGEI disponible. Además, otros datos necesarios para hacer cálculos (si quisiéramos hacerlos desde cero) también están disponibles hasta el 2020, como por ejemplo el Balance Nacional de Energía.</a:t>
            </a:r>
          </a:p>
        </p188:txBody>
      </p188:reply>
    </p188:replyLst>
    <p188:txBody>
      <a:bodyPr/>
      <a:lstStyle/>
      <a:p>
        <a:r>
          <a:rPr lang="es-CL"/>
          <a:t>Argumento ese año porque es el último disponible en el IRGEI?</a:t>
        </a:r>
      </a:p>
    </p188:txBody>
  </p188:cm>
  <p188:cm id="{EA116D74-3E73-439B-89CE-8FC710B58C43}" authorId="{18025FFC-6D66-213E-0A01-A272E0182DC2}" created="2024-09-01T22:12:28.899">
    <ac:txMkLst xmlns:ac="http://schemas.microsoft.com/office/drawing/2013/main/command">
      <pc:docMk xmlns:pc="http://schemas.microsoft.com/office/powerpoint/2013/main/command"/>
      <pc:sldMk xmlns:pc="http://schemas.microsoft.com/office/powerpoint/2013/main/command" cId="1247155673" sldId="997"/>
      <ac:spMk id="5" creationId="{3A14695C-6DF8-0306-98EC-5932C2E116A3}"/>
      <ac:txMk cp="228" len="45">
        <ac:context len="658" hash="1481999789"/>
      </ac:txMk>
    </ac:txMkLst>
    <p188:pos x="6952457" y="2109351"/>
    <p188:replyLst>
      <p188:reply id="{8D5C6D36-F6D4-44F7-8D9C-440FE1C54688}" authorId="{D1E00672-7192-804D-E3D2-C94D33901793}" created="2024-09-02T02:03:26.817">
        <p188:txBody>
          <a:bodyPr/>
          <a:lstStyle/>
          <a:p>
            <a:r>
              <a:rPr lang="es-CL"/>
              <a:t>No, los drivers usados son varios y dependen de la categoría que se evalúe. Por ejemplo, usamos vehículos, superficie de cultivo, cabezas de animales, viviendas, entre otros. En caso de las metodologías del IPCC se usan dos variables principalmente, que son el "nivel de actividad" (cantidad de residuos dispuestos, combustible quemado, gases usados, cantidad de animales, etc) y el factor de emisión.</a:t>
            </a:r>
          </a:p>
        </p188:txBody>
      </p188:reply>
    </p188:replyLst>
    <p188:txBody>
      <a:bodyPr/>
      <a:lstStyle/>
      <a:p>
        <a:r>
          <a:rPr lang="es-CL"/>
          <a:t>Para saber, estimaron por población?</a:t>
        </a:r>
      </a:p>
    </p188:txBody>
  </p188:cm>
  <p188:cm id="{835B4FF0-C547-4DA3-BD9E-AB6726A82E92}" authorId="{18025FFC-6D66-213E-0A01-A272E0182DC2}" created="2024-09-01T22:12:59.130">
    <ac:txMkLst xmlns:ac="http://schemas.microsoft.com/office/drawing/2013/main/command">
      <pc:docMk xmlns:pc="http://schemas.microsoft.com/office/powerpoint/2013/main/command"/>
      <pc:sldMk xmlns:pc="http://schemas.microsoft.com/office/powerpoint/2013/main/command" cId="1247155673" sldId="997"/>
      <ac:spMk id="5" creationId="{3A14695C-6DF8-0306-98EC-5932C2E116A3}"/>
      <ac:txMk cp="426" len="7">
        <ac:context len="658" hash="1481999789"/>
      </ac:txMk>
    </ac:txMkLst>
    <p188:pos x="7856917" y="2795151"/>
    <p188:replyLst>
      <p188:reply id="{4E41C9E7-0C3D-4D37-AC8C-080D39029570}" authorId="{D1E00672-7192-804D-E3D2-C94D33901793}" created="2024-09-02T02:07:44.887">
        <p188:txBody>
          <a:bodyPr/>
          <a:lstStyle/>
          <a:p>
            <a:r>
              <a:rPr lang="es-CL"/>
              <a:t>Sector Residencial: cantidad de viviendas
Sector Minas varias: declaraciones de emisiones del RETC
Sector Público: consumos eléctricos del Monitor de Gasto Municipal
Resto de sectores (Sanitarias, Comercial, Cemento, etc.): asignados a Arica</a:t>
            </a:r>
          </a:p>
        </p188:txBody>
      </p188:reply>
    </p188:replyLst>
    <p188:txBody>
      <a:bodyPr/>
      <a:lstStyle/>
      <a:p>
        <a:r>
          <a:rPr lang="es-CL"/>
          <a:t>Cuáles?</a:t>
        </a:r>
      </a:p>
    </p188:txBody>
  </p188:cm>
</p188:cmLst>
</file>

<file path=ppt/comments/modernComment_3E6_D2B03F68.xml><?xml version="1.0" encoding="utf-8"?>
<p188:cmLst xmlns:a="http://schemas.openxmlformats.org/drawingml/2006/main" xmlns:r="http://schemas.openxmlformats.org/officeDocument/2006/relationships" xmlns:p188="http://schemas.microsoft.com/office/powerpoint/2018/8/main">
  <p188:cm id="{01672C98-91CC-43D4-AE8F-6EF843DAF78C}" authorId="{18025FFC-6D66-213E-0A01-A272E0182DC2}" created="2024-09-01T22:15:33.230">
    <ac:deMkLst xmlns:ac="http://schemas.microsoft.com/office/drawing/2013/main/command">
      <pc:docMk xmlns:pc="http://schemas.microsoft.com/office/powerpoint/2013/main/command"/>
      <pc:sldMk xmlns:pc="http://schemas.microsoft.com/office/powerpoint/2013/main/command" cId="3534765928" sldId="998"/>
      <ac:graphicFrameMk id="13" creationId="{86B4DED4-243C-4314-BE6B-0B2D39D5EC14}"/>
    </ac:deMkLst>
    <p188:replyLst>
      <p188:reply id="{0946CE39-889B-46BE-ACBC-4A5B1023A5CE}" authorId="{D1E00672-7192-804D-E3D2-C94D33901793}" created="2024-09-02T02:16:09.234">
        <p188:txBody>
          <a:bodyPr/>
          <a:lstStyle/>
          <a:p>
            <a:r>
              <a:rPr lang="es-CL"/>
              <a:t>Las fuentes de AFOLU son diversas pero dentro de las más importantes de la agricultura a nivel regional están los residuos de cosechas, el estiércol animal que se deposita en suelos, los fertilizantes inorgánicos,  los gases que producen los camélidos.</a:t>
            </a:r>
          </a:p>
        </p188:txBody>
      </p188:reply>
      <p188:reply id="{09981BA1-15F7-4706-8CF0-7015214933E7}" authorId="{D1E00672-7192-804D-E3D2-C94D33901793}" created="2024-09-02T02:17:17.271">
        <p188:txBody>
          <a:bodyPr/>
          <a:lstStyle/>
          <a:p>
            <a:r>
              <a:rPr lang="es-CL"/>
              <a:t>Energía estacionaria corresponde a todos los combustibles que se queman en fuentes fijas (viviendas, industrias, minería, comercio, sector público)</a:t>
            </a:r>
          </a:p>
        </p188:txBody>
      </p188:reply>
      <p188:reply id="{692EB80F-9EBE-461B-AA21-75B6B7E449A5}" authorId="{18025FFC-6D66-213E-0A01-A272E0182DC2}" created="2024-09-02T12:24:31.870">
        <p188:txBody>
          <a:bodyPr/>
          <a:lstStyle/>
          <a:p>
            <a:r>
              <a:rPr lang="es-CL"/>
              <a:t>Ya perfecto, en el caso de Putre debiera corresponder principalmente al uso de leña a nivel domiciliario y la extracción de minerales del salar de Surire? Para Arica sería principalmente actividad industrial y portuaria?</a:t>
            </a:r>
          </a:p>
        </p188:txBody>
      </p188:reply>
      <p188:reply id="{3EECF104-23EF-4B4B-95B1-3E872639B872}" authorId="{C1272E04-3973-B48B-27EF-C05353770CE2}" created="2024-09-02T13:48:46.749">
        <p188:txBody>
          <a:bodyPr/>
          <a:lstStyle/>
          <a:p>
            <a:r>
              <a:rPr lang="en-US"/>
              <a:t>Las principales fuentes para Energía Estacionaria son:
- Putre: Minería (según lo que pude levantar, es minería de oro y ulexita)
-  Arica: Construcción e industrias manufactureras, sector comercial e institucional, edificios residenciales, pesca y minería</a:t>
            </a:r>
          </a:p>
        </p188:txBody>
      </p188:reply>
      <p188:reply id="{C68EC2D8-CB82-41CA-95D3-2A07345F3D0D}" authorId="{18025FFC-6D66-213E-0A01-A272E0182DC2}" created="2024-09-02T13:51:40.393">
        <p188:txBody>
          <a:bodyPr/>
          <a:lstStyle/>
          <a:p>
            <a:r>
              <a:rPr lang="es-CL"/>
              <a:t>gracias</a:t>
            </a:r>
          </a:p>
        </p188:txBody>
      </p188:reply>
    </p188:replyLst>
    <p188:txBody>
      <a:bodyPr/>
      <a:lstStyle/>
      <a:p>
        <a:r>
          <a:rPr lang="es-CL"/>
          <a:t>Las emisiones de AFOLU son principalmente por ganadería camélida? La energía estacionaria en Putre y Arica a qué corresponde?</a:t>
        </a:r>
      </a:p>
    </p188:txBody>
  </p188:cm>
</p188:cmLst>
</file>

<file path=ppt/comments/modernComment_3EE_B56D4E17.xml><?xml version="1.0" encoding="utf-8"?>
<p188:cmLst xmlns:a="http://schemas.openxmlformats.org/drawingml/2006/main" xmlns:r="http://schemas.openxmlformats.org/officeDocument/2006/relationships" xmlns:p188="http://schemas.microsoft.com/office/powerpoint/2018/8/main">
  <p188:cm id="{2D6FC204-A741-439F-A680-681959327843}" authorId="{18025FFC-6D66-213E-0A01-A272E0182DC2}" created="2024-09-01T22:17:19.630">
    <ac:deMkLst xmlns:ac="http://schemas.microsoft.com/office/drawing/2013/main/command">
      <pc:docMk xmlns:pc="http://schemas.microsoft.com/office/powerpoint/2013/main/command"/>
      <pc:sldMk xmlns:pc="http://schemas.microsoft.com/office/powerpoint/2013/main/command" cId="3043839511" sldId="1006"/>
      <ac:graphicFrameMk id="14" creationId="{B3258EBF-2F0D-D526-D881-49AC0E1B4A3D}"/>
    </ac:deMkLst>
    <p188:replyLst>
      <p188:reply id="{6E801FAD-4E47-47F6-A558-B775EE31C82D}" authorId="{D1E00672-7192-804D-E3D2-C94D33901793}" created="2024-09-02T02:19:13.632">
        <p188:txBody>
          <a:bodyPr/>
          <a:lstStyle/>
          <a:p>
            <a:r>
              <a:rPr lang="es-CL"/>
              <a:t>Por lo que logramos identificar, no hay generación de electricidad en la región. El Alcance 2 se refiere a energía que se suministra a través de una red (electricidad, calor, refrigeración), independientemente de donde se produzca.</a:t>
            </a:r>
          </a:p>
        </p188:txBody>
      </p188:reply>
    </p188:replyLst>
    <p188:txBody>
      <a:bodyPr/>
      <a:lstStyle/>
      <a:p>
        <a:r>
          <a:rPr lang="es-CL"/>
          <a:t>La producción de electricidad viene de afuera de la región cierto? Por eso se cuantifica en alcance 2</a:t>
        </a:r>
      </a:p>
    </p188:txBody>
  </p188:cm>
</p188:cmLst>
</file>

<file path=ppt/comments/modernComment_3F2_85433987.xml><?xml version="1.0" encoding="utf-8"?>
<p188:cmLst xmlns:a="http://schemas.openxmlformats.org/drawingml/2006/main" xmlns:r="http://schemas.openxmlformats.org/officeDocument/2006/relationships" xmlns:p188="http://schemas.microsoft.com/office/powerpoint/2018/8/main">
  <p188:cm id="{F09A91B3-7306-41BA-8B39-68593FE80FB4}" authorId="{18025FFC-6D66-213E-0A01-A272E0182DC2}" created="2024-09-02T12:38:45.114">
    <ac:deMkLst xmlns:ac="http://schemas.microsoft.com/office/drawing/2013/main/command">
      <pc:docMk xmlns:pc="http://schemas.microsoft.com/office/powerpoint/2013/main/command"/>
      <pc:sldMk xmlns:pc="http://schemas.microsoft.com/office/powerpoint/2013/main/command" cId="2235775367" sldId="1010"/>
      <ac:picMk id="1026" creationId="{4010B540-C658-97CF-BD37-5ED5635309DF}"/>
    </ac:deMkLst>
    <p188:replyLst>
      <p188:reply id="{D5404C8D-46F5-4DE2-89EC-68FC69FF2EB2}" authorId="{81FB6909-BEC8-4CE1-D38A-B814D55B54E9}" created="2024-09-02T13:19:46.292">
        <p188:txBody>
          <a:bodyPr/>
          <a:lstStyle/>
          <a:p>
            <a:r>
              <a:rPr lang="es-ES"/>
              <a:t>el relato es como dices....lo que no se puede asumir eso sí es que en total tengamos una disminución....va a variar tal como dices</a:t>
            </a:r>
          </a:p>
        </p188:txBody>
      </p188:reply>
      <p188:reply id="{F85BB88B-E4C3-4DBD-BBB6-B54628C40380}" authorId="{18025FFC-6D66-213E-0A01-A272E0182DC2}" created="2024-09-02T13:30:35.327">
        <p188:txBody>
          <a:bodyPr/>
          <a:lstStyle/>
          <a:p>
            <a:r>
              <a:rPr lang="es-CL"/>
              <a:t>Pero en las zonas altas los datos muestran que habrá disminución de precipitaciones… o tú dices que no es seguro que habrá menor disponibilidad de agua para las zonas costeras?</a:t>
            </a:r>
          </a:p>
        </p188:txBody>
      </p188:reply>
      <p188:reply id="{C7951911-7384-4CF5-A0D4-231D92796A06}" authorId="{81FB6909-BEC8-4CE1-D38A-B814D55B54E9}" created="2024-09-02T13:40:11.643">
        <p188:txBody>
          <a:bodyPr/>
          <a:lstStyle/>
          <a:p>
            <a:r>
              <a:rPr lang="es-ES"/>
              <a:t>lo que pasa es que en un lado sube y en otro baja...entonces no recordaba si en el acumulado regional la tendencia general era a la baja...ahora revisando en el informe para las dos comunas baja la precipitación</a:t>
            </a:r>
          </a:p>
        </p188:txBody>
      </p188:reply>
    </p188:replyLst>
    <p188:txBody>
      <a:bodyPr/>
      <a:lstStyle/>
      <a:p>
        <a:r>
          <a:rPr lang="es-CL"/>
          <a:t>Entonces el relato sería que a pesar de que se prevee un leve aumento de precipitaciones en zonas costeras, habrá menor disponibilidad de agua por disminución de precipitaciones y nieve en zonas cordilleranas y precordilleranas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1A74A-5AD2-4C62-831A-1F00211AA750}" type="datetimeFigureOut">
              <a:rPr lang="es-CL" smtClean="0"/>
              <a:t>02-09-2024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07391-15B4-4046-A913-25126511BDA5}" type="slidenum">
              <a:rPr lang="es-CL" smtClean="0"/>
              <a:t>‹Nº›</a:t>
            </a:fld>
            <a:endParaRPr lang="es-CL"/>
          </a:p>
        </p:txBody>
      </p:sp>
    </p:spTree>
    <p:extLst>
      <p:ext uri="{BB962C8B-B14F-4D97-AF65-F5344CB8AC3E}">
        <p14:creationId xmlns:p14="http://schemas.microsoft.com/office/powerpoint/2010/main" val="218528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64007391-15B4-4046-A913-25126511BDA5}" type="slidenum">
              <a:rPr lang="es-CL" smtClean="0"/>
              <a:t>1</a:t>
            </a:fld>
            <a:endParaRPr lang="es-CL"/>
          </a:p>
        </p:txBody>
      </p:sp>
    </p:spTree>
    <p:extLst>
      <p:ext uri="{BB962C8B-B14F-4D97-AF65-F5344CB8AC3E}">
        <p14:creationId xmlns:p14="http://schemas.microsoft.com/office/powerpoint/2010/main" val="193325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15000"/>
              </a:lnSpc>
              <a:spcBef>
                <a:spcPts val="1200"/>
              </a:spcBef>
              <a:spcAft>
                <a:spcPts val="1200"/>
              </a:spcAft>
            </a:pPr>
            <a:r>
              <a:rPr lang="es-CL" sz="1800" b="1">
                <a:solidFill>
                  <a:srgbClr val="FFFFFF"/>
                </a:solidFill>
                <a:effectLst/>
                <a:highlight>
                  <a:srgbClr val="548DD4"/>
                </a:highlight>
                <a:latin typeface="Open Sans" panose="020B0606030504020204" pitchFamily="34" charset="0"/>
                <a:ea typeface="MS Mincho" panose="02020609040205080304" pitchFamily="49" charset="-128"/>
              </a:rPr>
              <a:t>Aprendizajes esperados</a:t>
            </a:r>
            <a:endParaRPr lang="es-CL" sz="1800">
              <a:effectLst/>
              <a:highlight>
                <a:srgbClr val="548DD4"/>
              </a:highligh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Comprensión básica de los conceptos de riesgo, vulnerabilidad y adaptación.</a:t>
            </a:r>
            <a:endParaRPr lang="es-CL" sz="1800">
              <a:effectLs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Fuentes de información y uso básico para su consulta.</a:t>
            </a:r>
            <a:endParaRPr lang="es-CL" sz="1800">
              <a:effectLst/>
              <a:latin typeface="Open Sans" panose="020B0606030504020204" pitchFamily="34" charset="0"/>
              <a:ea typeface="Open Sans" panose="020B0606030504020204" pitchFamily="34" charset="0"/>
            </a:endParaRPr>
          </a:p>
          <a:p>
            <a:pPr marL="0" indent="0" algn="just">
              <a:spcAft>
                <a:spcPts val="600"/>
              </a:spcAft>
              <a:buFont typeface="Arial" panose="020B0604020202020204" pitchFamily="34" charset="0"/>
              <a:buNone/>
            </a:pPr>
            <a:endParaRPr lang="es-ES">
              <a:latin typeface="Open Sans"/>
              <a:ea typeface="Open Sans"/>
              <a:cs typeface="Open Sans"/>
              <a:sym typeface="Open Sans"/>
            </a:endParaRPr>
          </a:p>
        </p:txBody>
      </p:sp>
    </p:spTree>
    <p:extLst>
      <p:ext uri="{BB962C8B-B14F-4D97-AF65-F5344CB8AC3E}">
        <p14:creationId xmlns:p14="http://schemas.microsoft.com/office/powerpoint/2010/main" val="311646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15000"/>
              </a:lnSpc>
              <a:spcBef>
                <a:spcPts val="1200"/>
              </a:spcBef>
              <a:spcAft>
                <a:spcPts val="1200"/>
              </a:spcAft>
            </a:pPr>
            <a:r>
              <a:rPr lang="es-CL" sz="1800" b="1">
                <a:solidFill>
                  <a:srgbClr val="FFFFFF"/>
                </a:solidFill>
                <a:effectLst/>
                <a:highlight>
                  <a:srgbClr val="548DD4"/>
                </a:highlight>
                <a:latin typeface="Open Sans" panose="020B0606030504020204" pitchFamily="34" charset="0"/>
                <a:ea typeface="MS Mincho" panose="02020609040205080304" pitchFamily="49" charset="-128"/>
              </a:rPr>
              <a:t>Aprendizajes esperados</a:t>
            </a:r>
            <a:endParaRPr lang="es-CL" sz="1800">
              <a:effectLst/>
              <a:highlight>
                <a:srgbClr val="548DD4"/>
              </a:highligh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Comprensión básica de los conceptos de riesgo, vulnerabilidad y adaptación.</a:t>
            </a:r>
            <a:endParaRPr lang="es-CL" sz="1800">
              <a:effectLs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Fuentes de información y uso básico para su consulta.</a:t>
            </a:r>
            <a:endParaRPr lang="es-CL" sz="1800">
              <a:effectLst/>
              <a:latin typeface="Open Sans" panose="020B0606030504020204" pitchFamily="34" charset="0"/>
              <a:ea typeface="Open Sans" panose="020B0606030504020204" pitchFamily="34" charset="0"/>
            </a:endParaRPr>
          </a:p>
          <a:p>
            <a:pPr marL="0" indent="0" algn="just">
              <a:spcAft>
                <a:spcPts val="600"/>
              </a:spcAft>
              <a:buFont typeface="Arial" panose="020B0604020202020204" pitchFamily="34" charset="0"/>
              <a:buNone/>
            </a:pPr>
            <a:endParaRPr lang="es-ES">
              <a:latin typeface="Open Sans"/>
              <a:ea typeface="Open Sans"/>
              <a:cs typeface="Open Sans"/>
              <a:sym typeface="Open Sans"/>
            </a:endParaRPr>
          </a:p>
        </p:txBody>
      </p:sp>
    </p:spTree>
    <p:extLst>
      <p:ext uri="{BB962C8B-B14F-4D97-AF65-F5344CB8AC3E}">
        <p14:creationId xmlns:p14="http://schemas.microsoft.com/office/powerpoint/2010/main" val="60166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15000"/>
              </a:lnSpc>
              <a:spcBef>
                <a:spcPts val="1200"/>
              </a:spcBef>
              <a:spcAft>
                <a:spcPts val="1200"/>
              </a:spcAft>
            </a:pPr>
            <a:r>
              <a:rPr lang="es-CL" sz="1800" b="1">
                <a:solidFill>
                  <a:srgbClr val="FFFFFF"/>
                </a:solidFill>
                <a:effectLst/>
                <a:highlight>
                  <a:srgbClr val="548DD4"/>
                </a:highlight>
                <a:latin typeface="Open Sans" panose="020B0606030504020204" pitchFamily="34" charset="0"/>
                <a:ea typeface="MS Mincho" panose="02020609040205080304" pitchFamily="49" charset="-128"/>
              </a:rPr>
              <a:t>Aprendizajes esperados</a:t>
            </a:r>
            <a:endParaRPr lang="es-CL" sz="1800">
              <a:effectLst/>
              <a:highlight>
                <a:srgbClr val="548DD4"/>
              </a:highligh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Comprensión básica de los conceptos de riesgo, vulnerabilidad y adaptación.</a:t>
            </a:r>
            <a:endParaRPr lang="es-CL" sz="1800">
              <a:effectLs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Fuentes de información y uso básico para su consulta.</a:t>
            </a:r>
            <a:endParaRPr lang="es-CL" sz="1800">
              <a:effectLst/>
              <a:latin typeface="Open Sans" panose="020B0606030504020204" pitchFamily="34" charset="0"/>
              <a:ea typeface="Open Sans" panose="020B0606030504020204" pitchFamily="34" charset="0"/>
            </a:endParaRPr>
          </a:p>
          <a:p>
            <a:pPr marL="0" indent="0" algn="just">
              <a:spcAft>
                <a:spcPts val="600"/>
              </a:spcAft>
              <a:buFont typeface="Arial" panose="020B0604020202020204" pitchFamily="34" charset="0"/>
              <a:buNone/>
            </a:pPr>
            <a:endParaRPr lang="es-ES">
              <a:latin typeface="Open Sans"/>
              <a:ea typeface="Open Sans"/>
              <a:cs typeface="Open Sans"/>
              <a:sym typeface="Open Sans"/>
            </a:endParaRPr>
          </a:p>
        </p:txBody>
      </p:sp>
    </p:spTree>
    <p:extLst>
      <p:ext uri="{BB962C8B-B14F-4D97-AF65-F5344CB8AC3E}">
        <p14:creationId xmlns:p14="http://schemas.microsoft.com/office/powerpoint/2010/main" val="225125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77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0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09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59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388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54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9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514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39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41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62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80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887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64007391-15B4-4046-A913-25126511BDA5}" type="slidenum">
              <a:rPr lang="es-CL" smtClean="0"/>
              <a:t>25</a:t>
            </a:fld>
            <a:endParaRPr lang="es-CL"/>
          </a:p>
        </p:txBody>
      </p:sp>
    </p:spTree>
    <p:extLst>
      <p:ext uri="{BB962C8B-B14F-4D97-AF65-F5344CB8AC3E}">
        <p14:creationId xmlns:p14="http://schemas.microsoft.com/office/powerpoint/2010/main" val="80356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3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19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30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03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89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15000"/>
              </a:lnSpc>
              <a:spcBef>
                <a:spcPts val="1200"/>
              </a:spcBef>
              <a:spcAft>
                <a:spcPts val="1200"/>
              </a:spcAft>
            </a:pPr>
            <a:r>
              <a:rPr lang="es-CL" sz="1800" b="1">
                <a:solidFill>
                  <a:srgbClr val="FFFFFF"/>
                </a:solidFill>
                <a:effectLst/>
                <a:highlight>
                  <a:srgbClr val="548DD4"/>
                </a:highlight>
                <a:latin typeface="Open Sans" panose="020B0606030504020204" pitchFamily="34" charset="0"/>
                <a:ea typeface="MS Mincho" panose="02020609040205080304" pitchFamily="49" charset="-128"/>
              </a:rPr>
              <a:t>Aprendizajes esperados</a:t>
            </a:r>
            <a:endParaRPr lang="es-CL" sz="1800">
              <a:effectLst/>
              <a:highlight>
                <a:srgbClr val="548DD4"/>
              </a:highligh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Comprensión básica de los conceptos de riesgo, vulnerabilidad y adaptación.</a:t>
            </a:r>
            <a:endParaRPr lang="es-CL" sz="1800">
              <a:effectLs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Fuentes de información y uso básico para su consulta.</a:t>
            </a:r>
            <a:endParaRPr lang="es-CL" sz="1800">
              <a:effectLst/>
              <a:latin typeface="Open Sans" panose="020B0606030504020204" pitchFamily="34" charset="0"/>
              <a:ea typeface="Open Sans" panose="020B0606030504020204" pitchFamily="34" charset="0"/>
            </a:endParaRPr>
          </a:p>
          <a:p>
            <a:pPr marL="0" indent="0" algn="just">
              <a:spcAft>
                <a:spcPts val="600"/>
              </a:spcAft>
              <a:buFont typeface="Arial" panose="020B0604020202020204" pitchFamily="34" charset="0"/>
              <a:buNone/>
            </a:pPr>
            <a:endParaRPr lang="es-ES">
              <a:latin typeface="Open Sans"/>
              <a:ea typeface="Open Sans"/>
              <a:cs typeface="Open Sans"/>
              <a:sym typeface="Open Sans"/>
            </a:endParaRPr>
          </a:p>
        </p:txBody>
      </p:sp>
    </p:spTree>
    <p:extLst>
      <p:ext uri="{BB962C8B-B14F-4D97-AF65-F5344CB8AC3E}">
        <p14:creationId xmlns:p14="http://schemas.microsoft.com/office/powerpoint/2010/main" val="178731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b571890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b571890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15000"/>
              </a:lnSpc>
              <a:spcBef>
                <a:spcPts val="1200"/>
              </a:spcBef>
              <a:spcAft>
                <a:spcPts val="1200"/>
              </a:spcAft>
            </a:pPr>
            <a:r>
              <a:rPr lang="es-CL" sz="1800" b="1">
                <a:solidFill>
                  <a:srgbClr val="FFFFFF"/>
                </a:solidFill>
                <a:effectLst/>
                <a:highlight>
                  <a:srgbClr val="548DD4"/>
                </a:highlight>
                <a:latin typeface="Open Sans" panose="020B0606030504020204" pitchFamily="34" charset="0"/>
                <a:ea typeface="MS Mincho" panose="02020609040205080304" pitchFamily="49" charset="-128"/>
              </a:rPr>
              <a:t>Aprendizajes esperados</a:t>
            </a:r>
            <a:endParaRPr lang="es-CL" sz="1800">
              <a:effectLst/>
              <a:highlight>
                <a:srgbClr val="548DD4"/>
              </a:highligh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Comprensión básica de los conceptos de riesgo, vulnerabilidad y adaptación.</a:t>
            </a:r>
            <a:endParaRPr lang="es-CL" sz="1800">
              <a:effectLst/>
              <a:latin typeface="Open Sans" panose="020B0606030504020204" pitchFamily="34" charset="0"/>
              <a:ea typeface="Open Sans" panose="020B0606030504020204" pitchFamily="34" charset="0"/>
            </a:endParaRPr>
          </a:p>
          <a:p>
            <a:pPr marL="342900" marR="71120" lvl="0" indent="-342900" algn="just">
              <a:lnSpc>
                <a:spcPct val="115000"/>
              </a:lnSpc>
              <a:spcBef>
                <a:spcPts val="1200"/>
              </a:spcBef>
              <a:spcAft>
                <a:spcPts val="1200"/>
              </a:spcAft>
              <a:buFont typeface="Symbol" panose="05050102010706020507" pitchFamily="18" charset="2"/>
              <a:buChar char=""/>
            </a:pPr>
            <a:r>
              <a:rPr lang="es-CL" sz="1800">
                <a:effectLst/>
                <a:latin typeface="Open Sans" panose="020B0606030504020204" pitchFamily="34" charset="0"/>
                <a:ea typeface="MS Mincho" panose="02020609040205080304" pitchFamily="49" charset="-128"/>
              </a:rPr>
              <a:t>Fuentes de información y uso básico para su consulta.</a:t>
            </a:r>
            <a:endParaRPr lang="es-CL" sz="1800">
              <a:effectLst/>
              <a:latin typeface="Open Sans" panose="020B0606030504020204" pitchFamily="34" charset="0"/>
              <a:ea typeface="Open Sans" panose="020B0606030504020204" pitchFamily="34" charset="0"/>
            </a:endParaRPr>
          </a:p>
          <a:p>
            <a:pPr marL="0" indent="0" algn="just">
              <a:spcAft>
                <a:spcPts val="600"/>
              </a:spcAft>
              <a:buFont typeface="Arial" panose="020B0604020202020204" pitchFamily="34" charset="0"/>
              <a:buNone/>
            </a:pPr>
            <a:endParaRPr lang="es-ES">
              <a:latin typeface="Open Sans"/>
              <a:ea typeface="Open Sans"/>
              <a:cs typeface="Open Sans"/>
              <a:sym typeface="Open Sans"/>
            </a:endParaRPr>
          </a:p>
        </p:txBody>
      </p:sp>
    </p:spTree>
    <p:extLst>
      <p:ext uri="{BB962C8B-B14F-4D97-AF65-F5344CB8AC3E}">
        <p14:creationId xmlns:p14="http://schemas.microsoft.com/office/powerpoint/2010/main" val="311386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03F46-B7FA-4491-94C4-AEB761486D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8C43C9F-E5E5-4979-AB27-681AD87482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90D6FFB-C88E-4C37-BE43-6DCD6F7A8358}"/>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5" name="Marcador de pie de página 4">
            <a:extLst>
              <a:ext uri="{FF2B5EF4-FFF2-40B4-BE49-F238E27FC236}">
                <a16:creationId xmlns:a16="http://schemas.microsoft.com/office/drawing/2014/main" id="{D018F9A9-7E00-4E5D-809D-0CB36F2AB1C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05CE4D-5BA1-4C0D-9BE5-AF19FBA5325F}"/>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79011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86090-B314-4F3D-8041-1C6776AEADD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DD7C2BF-974E-43C0-AB12-619A14E0F3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AE9DB57-BB21-4AE1-A060-863F896746CC}"/>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5" name="Marcador de pie de página 4">
            <a:extLst>
              <a:ext uri="{FF2B5EF4-FFF2-40B4-BE49-F238E27FC236}">
                <a16:creationId xmlns:a16="http://schemas.microsoft.com/office/drawing/2014/main" id="{EEB294B7-C715-4F7E-BEF1-8C275098916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064AE34-085D-466D-A331-252203A21956}"/>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30123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68A0EA-DC2D-4388-A013-E1242944522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5528B0-EAE1-48AF-A315-0D5CDBC6489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BE806DB-A30D-4A79-9A3D-CB4D54514AF0}"/>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5" name="Marcador de pie de página 4">
            <a:extLst>
              <a:ext uri="{FF2B5EF4-FFF2-40B4-BE49-F238E27FC236}">
                <a16:creationId xmlns:a16="http://schemas.microsoft.com/office/drawing/2014/main" id="{41904A69-6B0C-4776-9394-8BD7CA5AD76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6B2D205-C357-4485-8F20-DC4CDD1D5953}"/>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180628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120262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CF6ED-E0ED-4E28-B76D-96A53B7BBC0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85F2414-356E-4C85-ADF5-14B2298E24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3563181-A853-42E5-9AF7-04A4B44DCEC0}"/>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5" name="Marcador de pie de página 4">
            <a:extLst>
              <a:ext uri="{FF2B5EF4-FFF2-40B4-BE49-F238E27FC236}">
                <a16:creationId xmlns:a16="http://schemas.microsoft.com/office/drawing/2014/main" id="{B41D175D-1C70-4D6C-AF6B-B7B16392007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EB4E040-56FE-4482-A78D-40142F432D3A}"/>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137175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C2737-BE02-4511-A6AD-A0D5CA7D58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F224137-455A-4496-B045-D43A52CFE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6480A1-C23F-41DD-A623-255EF48093B4}"/>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5" name="Marcador de pie de página 4">
            <a:extLst>
              <a:ext uri="{FF2B5EF4-FFF2-40B4-BE49-F238E27FC236}">
                <a16:creationId xmlns:a16="http://schemas.microsoft.com/office/drawing/2014/main" id="{84C547D9-F838-4454-B09B-ED4595C34C0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8881C97-9DB5-4AA2-B2E3-1823DD135DF7}"/>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221354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483DF-AA48-4BD5-9B80-0542C5A2FE4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A86DCBC-F0BD-48DE-B8CD-5B8B584709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659D882-F284-45CC-B704-DD153761AD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1104065-46AF-4FB5-8D6B-79F6336DFB2B}"/>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6" name="Marcador de pie de página 5">
            <a:extLst>
              <a:ext uri="{FF2B5EF4-FFF2-40B4-BE49-F238E27FC236}">
                <a16:creationId xmlns:a16="http://schemas.microsoft.com/office/drawing/2014/main" id="{C8564E7B-18E8-4313-B53C-AF99479B859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A742519-020D-49F0-8CA9-B65A6F2580BD}"/>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123697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AF0EE-2EDC-44B5-AC2E-CB70061DD96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5FD6E7-F697-43B8-A5B3-6AF5D1AC9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2ACB666-C128-4E8E-8F72-ADFFFD47A4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20C5C56-E08E-489E-911D-9D813A5E24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8BF9154-9987-43C6-B696-10A35DCB674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A56CBC0-ECAD-4CAC-9438-1C04CABE651B}"/>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8" name="Marcador de pie de página 7">
            <a:extLst>
              <a:ext uri="{FF2B5EF4-FFF2-40B4-BE49-F238E27FC236}">
                <a16:creationId xmlns:a16="http://schemas.microsoft.com/office/drawing/2014/main" id="{6BA736EE-00CE-4423-9340-B9D8B3FCCBCB}"/>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5F5B0AC-99E9-457C-BB8E-E63001239AFC}"/>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304481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5EA55-EB6E-4CB7-B2A4-4B2A233A662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E09CC33-0AAF-4E18-B7B1-7F45775751D5}"/>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4" name="Marcador de pie de página 3">
            <a:extLst>
              <a:ext uri="{FF2B5EF4-FFF2-40B4-BE49-F238E27FC236}">
                <a16:creationId xmlns:a16="http://schemas.microsoft.com/office/drawing/2014/main" id="{DAC2CD47-5337-40D4-803C-F806E854343D}"/>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18FB169-7383-4F65-A25F-3EEEF0BEE66D}"/>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263129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E3BBA4-307C-4907-8740-E2794E526405}"/>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3" name="Marcador de pie de página 2">
            <a:extLst>
              <a:ext uri="{FF2B5EF4-FFF2-40B4-BE49-F238E27FC236}">
                <a16:creationId xmlns:a16="http://schemas.microsoft.com/office/drawing/2014/main" id="{FB065808-2FE7-4A72-B433-0AAB872BB1A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A2800E9-724E-4C26-9835-5758AAD32E36}"/>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75031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D7525-D4E1-46E4-B771-D619D76A44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D754049-34E5-49D8-9B50-3525C577E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1FDF121-17D9-475D-861E-22388B405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B34AF2-29C4-42D9-822E-89C12AC6AFD3}"/>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6" name="Marcador de pie de página 5">
            <a:extLst>
              <a:ext uri="{FF2B5EF4-FFF2-40B4-BE49-F238E27FC236}">
                <a16:creationId xmlns:a16="http://schemas.microsoft.com/office/drawing/2014/main" id="{C131F300-F01C-432F-BA73-EDBE85B82CD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2A7BB62-F726-4C7B-BD1D-F80BC7877B41}"/>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393965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695E9-953F-43BD-B2E0-BB051CF185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AACA3DF-1D0F-484C-8063-56781B1D7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2A2C35E-0BBE-4135-B7CD-1ABF829C4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8EF28D-6445-44B5-AFAE-334612F11E89}"/>
              </a:ext>
            </a:extLst>
          </p:cNvPr>
          <p:cNvSpPr>
            <a:spLocks noGrp="1"/>
          </p:cNvSpPr>
          <p:nvPr>
            <p:ph type="dt" sz="half" idx="10"/>
          </p:nvPr>
        </p:nvSpPr>
        <p:spPr/>
        <p:txBody>
          <a:bodyPr/>
          <a:lstStyle/>
          <a:p>
            <a:fld id="{8F8B73B2-6D0E-461C-962C-9A78750A9729}" type="datetimeFigureOut">
              <a:rPr lang="es-CL" smtClean="0"/>
              <a:t>02-09-2024</a:t>
            </a:fld>
            <a:endParaRPr lang="es-CL"/>
          </a:p>
        </p:txBody>
      </p:sp>
      <p:sp>
        <p:nvSpPr>
          <p:cNvPr id="6" name="Marcador de pie de página 5">
            <a:extLst>
              <a:ext uri="{FF2B5EF4-FFF2-40B4-BE49-F238E27FC236}">
                <a16:creationId xmlns:a16="http://schemas.microsoft.com/office/drawing/2014/main" id="{81B9D5A4-99C5-41F2-9E70-47B9A1AC28E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5E575B6-FDCB-405E-8430-2475DC178726}"/>
              </a:ext>
            </a:extLst>
          </p:cNvPr>
          <p:cNvSpPr>
            <a:spLocks noGrp="1"/>
          </p:cNvSpPr>
          <p:nvPr>
            <p:ph type="sldNum" sz="quarter" idx="12"/>
          </p:nvPr>
        </p:nvSpPr>
        <p:spPr/>
        <p:txBody>
          <a:bodyPr/>
          <a:lstStyle/>
          <a:p>
            <a:fld id="{0B02289E-0703-4277-9639-D0F493DB9F2E}" type="slidenum">
              <a:rPr lang="es-CL" smtClean="0"/>
              <a:t>‹Nº›</a:t>
            </a:fld>
            <a:endParaRPr lang="es-CL"/>
          </a:p>
        </p:txBody>
      </p:sp>
    </p:spTree>
    <p:extLst>
      <p:ext uri="{BB962C8B-B14F-4D97-AF65-F5344CB8AC3E}">
        <p14:creationId xmlns:p14="http://schemas.microsoft.com/office/powerpoint/2010/main" val="155604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900A65-F32E-4D1D-AF98-43CA0B6DC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F20F297-FD66-4F29-8E43-1CAB07D4E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7285228-4B41-435B-A1A9-C92408959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B73B2-6D0E-461C-962C-9A78750A9729}" type="datetimeFigureOut">
              <a:rPr lang="es-CL" smtClean="0"/>
              <a:t>02-09-2024</a:t>
            </a:fld>
            <a:endParaRPr lang="es-CL"/>
          </a:p>
        </p:txBody>
      </p:sp>
      <p:sp>
        <p:nvSpPr>
          <p:cNvPr id="5" name="Marcador de pie de página 4">
            <a:extLst>
              <a:ext uri="{FF2B5EF4-FFF2-40B4-BE49-F238E27FC236}">
                <a16:creationId xmlns:a16="http://schemas.microsoft.com/office/drawing/2014/main" id="{A93E6639-2D25-4995-ADF2-2D8349EC7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0FEE5F2-A7CC-416E-AF7D-468AD93EF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2289E-0703-4277-9639-D0F493DB9F2E}" type="slidenum">
              <a:rPr lang="es-CL" smtClean="0"/>
              <a:t>‹Nº›</a:t>
            </a:fld>
            <a:endParaRPr lang="es-CL"/>
          </a:p>
        </p:txBody>
      </p:sp>
    </p:spTree>
    <p:extLst>
      <p:ext uri="{BB962C8B-B14F-4D97-AF65-F5344CB8AC3E}">
        <p14:creationId xmlns:p14="http://schemas.microsoft.com/office/powerpoint/2010/main" val="248802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3E5_4A5615D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3E6_D2B03F68.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3EE_B56D4E17.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microsoft.com/office/2018/10/relationships/comments" Target="../comments/modernComment_388_C743835C.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microsoft.com/office/2018/10/relationships/comments" Target="../comments/modernComment_380_BF89EC5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18/10/relationships/comments" Target="../comments/modernComment_3F2_8543398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18/10/relationships/comments" Target="../comments/modernComment_3B2_675BB14D.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3C8_9FE124B7.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2;p15">
            <a:extLst>
              <a:ext uri="{FF2B5EF4-FFF2-40B4-BE49-F238E27FC236}">
                <a16:creationId xmlns:a16="http://schemas.microsoft.com/office/drawing/2014/main" id="{0B9611C5-B4C4-43D7-97E6-17274A3F3969}"/>
              </a:ext>
            </a:extLst>
          </p:cNvPr>
          <p:cNvSpPr txBox="1"/>
          <p:nvPr/>
        </p:nvSpPr>
        <p:spPr>
          <a:xfrm>
            <a:off x="606196" y="5613604"/>
            <a:ext cx="4194400" cy="647200"/>
          </a:xfrm>
          <a:prstGeom prst="rect">
            <a:avLst/>
          </a:prstGeom>
          <a:noFill/>
          <a:ln>
            <a:noFill/>
          </a:ln>
        </p:spPr>
        <p:txBody>
          <a:bodyPr spcFirstLastPara="1" wrap="square" lIns="121900" tIns="121900" rIns="121900" bIns="121900" anchor="t" anchorCtr="0">
            <a:noAutofit/>
          </a:bodyPr>
          <a:lstStyle/>
          <a:p>
            <a:r>
              <a:rPr lang="es-CL" sz="2400" b="1">
                <a:solidFill>
                  <a:schemeClr val="bg1"/>
                </a:solidFill>
                <a:latin typeface="Open Sans"/>
                <a:ea typeface="Open Sans"/>
                <a:cs typeface="Open Sans"/>
                <a:sym typeface="Open Sans"/>
              </a:rPr>
              <a:t>Región de O’Higgins</a:t>
            </a:r>
            <a:endParaRPr sz="2400" b="1">
              <a:solidFill>
                <a:schemeClr val="bg1"/>
              </a:solidFill>
              <a:latin typeface="Open Sans"/>
              <a:ea typeface="Open Sans"/>
              <a:cs typeface="Open Sans"/>
              <a:sym typeface="Open Sans"/>
            </a:endParaRPr>
          </a:p>
        </p:txBody>
      </p:sp>
      <p:sp>
        <p:nvSpPr>
          <p:cNvPr id="4" name="Rectangle 1"/>
          <p:cNvSpPr>
            <a:spLocks noChangeArrowheads="1"/>
          </p:cNvSpPr>
          <p:nvPr/>
        </p:nvSpPr>
        <p:spPr bwMode="auto">
          <a:xfrm>
            <a:off x="91256" y="2585262"/>
            <a:ext cx="12015019" cy="132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2400" b="0" i="0" u="none" strike="noStrike" cap="none" normalizeH="0" baseline="0">
                <a:ln>
                  <a:noFill/>
                </a:ln>
                <a:solidFill>
                  <a:schemeClr val="tx1"/>
                </a:solidFill>
                <a:effectLst/>
                <a:latin typeface="Open Sans" panose="020B0606030504020204"/>
                <a:ea typeface="Arial" panose="020B0604020202020204" pitchFamily="34" charset="0"/>
                <a:cs typeface="Arial" panose="020B0604020202020204" pitchFamily="34" charset="0"/>
              </a:rPr>
              <a:t>“</a:t>
            </a:r>
            <a:r>
              <a:rPr kumimoji="0" lang="es-MX" altLang="es-CL" sz="2400" b="0" i="0" u="none" strike="noStrike" cap="none" normalizeH="0" baseline="0">
                <a:ln>
                  <a:noFill/>
                </a:ln>
                <a:solidFill>
                  <a:schemeClr val="tx1"/>
                </a:solidFill>
                <a:effectLst/>
                <a:latin typeface="Open Sans" panose="020B0606030504020204"/>
                <a:ea typeface="Arial" panose="020B0604020202020204" pitchFamily="34" charset="0"/>
                <a:cs typeface="Arial" panose="020B0604020202020204" pitchFamily="34" charset="0"/>
              </a:rPr>
              <a:t>Desarrollo de los Planes de Acción Comunales de Cambio Climático en la Región de Arica y Parinacota.</a:t>
            </a:r>
            <a:r>
              <a:rPr kumimoji="0" lang="es-CL" altLang="es-CL" sz="2400" b="0" i="0" u="none" strike="noStrike" cap="none" normalizeH="0" baseline="0">
                <a:ln>
                  <a:noFill/>
                </a:ln>
                <a:solidFill>
                  <a:schemeClr val="tx1"/>
                </a:solidFill>
                <a:effectLst/>
                <a:latin typeface="Open Sans" panose="020B0606030504020204"/>
                <a:ea typeface="Arial" panose="020B0604020202020204" pitchFamily="34" charset="0"/>
                <a:cs typeface="Arial" panose="020B0604020202020204" pitchFamily="34" charset="0"/>
              </a:rPr>
              <a:t>”</a:t>
            </a:r>
            <a:endParaRPr kumimoji="0" lang="es-CL" altLang="es-C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88490" y="4311485"/>
            <a:ext cx="12015019"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0" name="Rectangle 3"/>
          <p:cNvSpPr>
            <a:spLocks noChangeArrowheads="1"/>
          </p:cNvSpPr>
          <p:nvPr/>
        </p:nvSpPr>
        <p:spPr bwMode="auto">
          <a:xfrm>
            <a:off x="90949" y="5421165"/>
            <a:ext cx="12015019" cy="103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200000"/>
              </a:lnSpc>
              <a:spcBef>
                <a:spcPct val="0"/>
              </a:spcBef>
              <a:spcAft>
                <a:spcPct val="0"/>
              </a:spcAft>
              <a:buClrTx/>
              <a:buSzTx/>
              <a:buFontTx/>
              <a:buNone/>
              <a:tabLst/>
            </a:pPr>
            <a:r>
              <a:rPr kumimoji="0" lang="es-CL" altLang="es-CL" sz="1700" b="1" i="0" u="none" strike="noStrike" cap="none" normalizeH="0" baseline="0" dirty="0">
                <a:ln>
                  <a:noFill/>
                </a:ln>
                <a:solidFill>
                  <a:srgbClr val="00153D"/>
                </a:solidFill>
                <a:effectLst/>
                <a:latin typeface="Open Sans" panose="020B0606030504020204"/>
                <a:ea typeface="Open Sans" panose="020B0606030504020204"/>
                <a:cs typeface="Open Sans" panose="020B0606030504020204"/>
              </a:rPr>
              <a:t>E2BIZ</a:t>
            </a:r>
            <a:br>
              <a:rPr lang="es-CL" altLang="es-CL" sz="1700" b="1" dirty="0">
                <a:solidFill>
                  <a:srgbClr val="00153D"/>
                </a:solidFill>
                <a:latin typeface="Open Sans" panose="020B0606030504020204"/>
                <a:ea typeface="Open Sans" panose="020B0606030504020204"/>
                <a:cs typeface="Open Sans" panose="020B0606030504020204"/>
              </a:rPr>
            </a:br>
            <a:r>
              <a:rPr lang="es-CL" altLang="es-CL" sz="1600" b="1" dirty="0">
                <a:solidFill>
                  <a:srgbClr val="00153D"/>
                </a:solidFill>
                <a:latin typeface="Open Sans" panose="020B0606030504020204"/>
                <a:ea typeface="Open Sans" panose="020B0606030504020204"/>
                <a:cs typeface="Open Sans" panose="020B0606030504020204"/>
              </a:rPr>
              <a:t>Septiembre, 2024</a:t>
            </a:r>
          </a:p>
        </p:txBody>
      </p:sp>
      <p:sp>
        <p:nvSpPr>
          <p:cNvPr id="11" name="Rectangle 1"/>
          <p:cNvSpPr>
            <a:spLocks noChangeArrowheads="1"/>
          </p:cNvSpPr>
          <p:nvPr/>
        </p:nvSpPr>
        <p:spPr bwMode="auto">
          <a:xfrm>
            <a:off x="294968" y="4744153"/>
            <a:ext cx="11606980" cy="67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CL" altLang="es-CL" sz="2400" dirty="0">
                <a:latin typeface="Open Sans" panose="020B0606030504020204"/>
                <a:cs typeface="Arial" panose="020B0604020202020204" pitchFamily="34" charset="0"/>
              </a:rPr>
              <a:t>Presentación ante Comité Regional de Cambio Climático</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3" name="Imagen 2" descr="Logotipo&#10;&#10;Descripción generada automáticamente">
            <a:extLst>
              <a:ext uri="{FF2B5EF4-FFF2-40B4-BE49-F238E27FC236}">
                <a16:creationId xmlns:a16="http://schemas.microsoft.com/office/drawing/2014/main" id="{AA698A4F-3A28-007A-AC46-849413CF6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457" y="-117029"/>
            <a:ext cx="3852788" cy="1583252"/>
          </a:xfrm>
          <a:prstGeom prst="rect">
            <a:avLst/>
          </a:prstGeom>
        </p:spPr>
      </p:pic>
    </p:spTree>
    <p:extLst>
      <p:ext uri="{BB962C8B-B14F-4D97-AF65-F5344CB8AC3E}">
        <p14:creationId xmlns:p14="http://schemas.microsoft.com/office/powerpoint/2010/main" val="79874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CuadroTexto 4">
            <a:extLst>
              <a:ext uri="{FF2B5EF4-FFF2-40B4-BE49-F238E27FC236}">
                <a16:creationId xmlns:a16="http://schemas.microsoft.com/office/drawing/2014/main" id="{3A14695C-6DF8-0306-98EC-5932C2E116A3}"/>
              </a:ext>
            </a:extLst>
          </p:cNvPr>
          <p:cNvSpPr txBox="1"/>
          <p:nvPr/>
        </p:nvSpPr>
        <p:spPr>
          <a:xfrm>
            <a:off x="710613" y="1160623"/>
            <a:ext cx="1077077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s-ES" sz="2000" dirty="0"/>
              <a:t>ALCANCE DEL INVENTARIO</a:t>
            </a:r>
          </a:p>
          <a:p>
            <a:pPr marL="800100" lvl="1" indent="-342900">
              <a:spcAft>
                <a:spcPts val="600"/>
              </a:spcAft>
              <a:buFont typeface="Arial" panose="020B0604020202020204" pitchFamily="34" charset="0"/>
              <a:buChar char="•"/>
            </a:pPr>
            <a:r>
              <a:rPr lang="es-ES" sz="2000" dirty="0"/>
              <a:t>Estimación de emisiones de Alcance 1 y Alcance 2 (consumos de electricidad de red).</a:t>
            </a:r>
          </a:p>
          <a:p>
            <a:pPr>
              <a:spcAft>
                <a:spcPts val="600"/>
              </a:spcAft>
            </a:pPr>
            <a:endParaRPr lang="es-ES" sz="2000" dirty="0"/>
          </a:p>
          <a:p>
            <a:pPr>
              <a:spcAft>
                <a:spcPts val="600"/>
              </a:spcAft>
            </a:pPr>
            <a:r>
              <a:rPr lang="es-ES" sz="2000" dirty="0"/>
              <a:t>METODOLOGÍAS DE CÁLCULO</a:t>
            </a:r>
          </a:p>
          <a:p>
            <a:pPr marL="742950" lvl="1" indent="-285750">
              <a:spcAft>
                <a:spcPts val="600"/>
              </a:spcAft>
              <a:buFont typeface="Arial"/>
              <a:buChar char="•"/>
            </a:pPr>
            <a:r>
              <a:rPr lang="es-ES" sz="2000" dirty="0"/>
              <a:t>Alcance 1: Desglose del IRGEI (año 2020) del MMA de acuerdo a drivers y estimaciones comunales (utilizando metodologías INGEI basadas en IPCC).</a:t>
            </a:r>
          </a:p>
          <a:p>
            <a:pPr marL="742950" lvl="1" indent="-285750">
              <a:spcAft>
                <a:spcPts val="600"/>
              </a:spcAft>
              <a:buFont typeface="Arial"/>
              <a:buChar char="•"/>
            </a:pPr>
            <a:r>
              <a:rPr lang="es-ES" sz="2000" dirty="0"/>
              <a:t>Alcance 2: Consumos de electricidad del BNE y factor de emisión de la matriz eléctrica año 2020 (dato Energía Abierta). Desglose comunal de acuerdo a drivers.</a:t>
            </a:r>
          </a:p>
          <a:p>
            <a:pPr>
              <a:spcAft>
                <a:spcPts val="600"/>
              </a:spcAft>
            </a:pPr>
            <a:endParaRPr lang="es-ES" sz="2000" dirty="0"/>
          </a:p>
          <a:p>
            <a:pPr>
              <a:spcAft>
                <a:spcPts val="600"/>
              </a:spcAft>
            </a:pPr>
            <a:r>
              <a:rPr lang="es-ES" sz="2000" dirty="0"/>
              <a:t>PRESENTACIÓN DE RESULTADOS</a:t>
            </a:r>
          </a:p>
          <a:p>
            <a:pPr marL="342900" indent="-342900">
              <a:spcAft>
                <a:spcPts val="600"/>
              </a:spcAft>
              <a:buFont typeface="Arial" panose="020B0604020202020204" pitchFamily="34" charset="0"/>
              <a:buChar char="•"/>
            </a:pPr>
            <a:r>
              <a:rPr lang="es-CL" sz="2000" dirty="0"/>
              <a:t>Estructura </a:t>
            </a:r>
            <a:r>
              <a:rPr lang="es-MX" sz="2000" dirty="0"/>
              <a:t>del “Protocolo Global para Inventarios de Emisión de Gases de Efecto Invernadero a Escala Comunitaria” (GPC), lo que implicó una reclasificación de las categorías del IRGEI y del BNE.</a:t>
            </a:r>
            <a:endParaRPr lang="es-ES" sz="2000" dirty="0"/>
          </a:p>
        </p:txBody>
      </p:sp>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2739124" y="141780"/>
            <a:ext cx="9249675"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a:ea typeface="MS Mincho"/>
                <a:cs typeface="Open Sans"/>
              </a:rPr>
              <a:t>DIAGNÓSTICO DE EMISIONES DE GEI, AÑO 2020</a:t>
            </a:r>
            <a:endParaRPr lang="es-ES" dirty="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4" name="Imagen 3" descr="Texto, Logotipo&#10;&#10;Descripción generada automáticamente">
            <a:extLst>
              <a:ext uri="{FF2B5EF4-FFF2-40B4-BE49-F238E27FC236}">
                <a16:creationId xmlns:a16="http://schemas.microsoft.com/office/drawing/2014/main" id="{025FFD73-56A3-EE2C-5CE1-2C468222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Tree>
    <p:extLst>
      <p:ext uri="{BB962C8B-B14F-4D97-AF65-F5344CB8AC3E}">
        <p14:creationId xmlns:p14="http://schemas.microsoft.com/office/powerpoint/2010/main" val="124715567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86B4DED4-243C-4314-BE6B-0B2D39D5EC14}"/>
              </a:ext>
            </a:extLst>
          </p:cNvPr>
          <p:cNvGraphicFramePr>
            <a:graphicFrameLocks/>
          </p:cNvGraphicFramePr>
          <p:nvPr/>
        </p:nvGraphicFramePr>
        <p:xfrm>
          <a:off x="4999949" y="2873766"/>
          <a:ext cx="6024564" cy="3335825"/>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2739124" y="141780"/>
            <a:ext cx="9249675" cy="526400"/>
          </a:xfrm>
          <a:prstGeom prst="rect">
            <a:avLst/>
          </a:prstGeom>
          <a:noFill/>
          <a:ln>
            <a:noFill/>
          </a:ln>
        </p:spPr>
        <p:txBody>
          <a:bodyPr spcFirstLastPara="1" wrap="square" lIns="121900" tIns="121900" rIns="121900" bIns="121900" anchor="t" anchorCtr="0">
            <a:noAutofit/>
          </a:bodyPr>
          <a:lstStyle/>
          <a:p>
            <a:pPr algn="r"/>
            <a:r>
              <a:rPr lang="es-CL" sz="2400">
                <a:solidFill>
                  <a:srgbClr val="FFFFFF"/>
                </a:solidFill>
                <a:latin typeface="Open Sans"/>
                <a:ea typeface="MS Mincho"/>
                <a:cs typeface="Open Sans"/>
              </a:rPr>
              <a:t>DIAGNÓSTICO DE EMISIONES DE GEI, AÑO 2020</a:t>
            </a:r>
            <a:endParaRPr lang="es-ES"/>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4" name="Imagen 3" descr="Texto, Logotipo&#10;&#10;Descripción generada automáticamente">
            <a:extLst>
              <a:ext uri="{FF2B5EF4-FFF2-40B4-BE49-F238E27FC236}">
                <a16:creationId xmlns:a16="http://schemas.microsoft.com/office/drawing/2014/main" id="{025FFD73-56A3-EE2C-5CE1-2C4682221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12" name="CuadroTexto 11">
            <a:extLst>
              <a:ext uri="{FF2B5EF4-FFF2-40B4-BE49-F238E27FC236}">
                <a16:creationId xmlns:a16="http://schemas.microsoft.com/office/drawing/2014/main" id="{BB6234C1-6924-78FB-3FFE-38585155D80D}"/>
              </a:ext>
            </a:extLst>
          </p:cNvPr>
          <p:cNvSpPr txBox="1"/>
          <p:nvPr/>
        </p:nvSpPr>
        <p:spPr>
          <a:xfrm>
            <a:off x="710612" y="1160623"/>
            <a:ext cx="10824163"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s-ES" sz="2000"/>
              <a:t>RESULTADOS ALCANCE 1</a:t>
            </a:r>
          </a:p>
          <a:p>
            <a:pPr marL="800100" lvl="1" indent="-342900">
              <a:spcAft>
                <a:spcPts val="600"/>
              </a:spcAft>
              <a:buFont typeface="Arial" panose="020B0604020202020204" pitchFamily="34" charset="0"/>
              <a:buChar char="•"/>
            </a:pPr>
            <a:r>
              <a:rPr lang="es-MX" sz="2000"/>
              <a:t>96,8% del IRGEI desagregado a nivel comunal, equivalente a 618 </a:t>
            </a:r>
            <a:r>
              <a:rPr lang="es-MX" sz="2000" err="1"/>
              <a:t>kt</a:t>
            </a:r>
            <a:r>
              <a:rPr lang="es-MX" sz="2000"/>
              <a:t> CO</a:t>
            </a:r>
            <a:r>
              <a:rPr lang="es-MX" sz="2000" baseline="-25000"/>
              <a:t>2</a:t>
            </a:r>
            <a:r>
              <a:rPr lang="es-MX" sz="2000"/>
              <a:t>eq.</a:t>
            </a:r>
          </a:p>
          <a:p>
            <a:pPr marL="800100" lvl="1" indent="-342900">
              <a:spcAft>
                <a:spcPts val="600"/>
              </a:spcAft>
              <a:buFont typeface="Arial" panose="020B0604020202020204" pitchFamily="34" charset="0"/>
              <a:buChar char="•"/>
            </a:pPr>
            <a:r>
              <a:rPr lang="es-MX" sz="2000"/>
              <a:t>Arica como comuna de mayores emisiones, con 87% de las emisiones regionales.</a:t>
            </a:r>
          </a:p>
        </p:txBody>
      </p:sp>
      <p:sp>
        <p:nvSpPr>
          <p:cNvPr id="18" name="CuadroTexto 17">
            <a:extLst>
              <a:ext uri="{FF2B5EF4-FFF2-40B4-BE49-F238E27FC236}">
                <a16:creationId xmlns:a16="http://schemas.microsoft.com/office/drawing/2014/main" id="{CDDCC56E-EF5C-9C91-73C1-51A3ACEC5B70}"/>
              </a:ext>
            </a:extLst>
          </p:cNvPr>
          <p:cNvSpPr txBox="1"/>
          <p:nvPr/>
        </p:nvSpPr>
        <p:spPr>
          <a:xfrm>
            <a:off x="6299122" y="2651000"/>
            <a:ext cx="3426217" cy="369332"/>
          </a:xfrm>
          <a:prstGeom prst="rect">
            <a:avLst/>
          </a:prstGeom>
          <a:noFill/>
        </p:spPr>
        <p:txBody>
          <a:bodyPr wrap="square" lIns="91440" tIns="45720" rIns="91440" bIns="45720" rtlCol="0" anchor="t">
            <a:spAutoFit/>
          </a:bodyPr>
          <a:lstStyle/>
          <a:p>
            <a:pPr algn="ctr"/>
            <a:r>
              <a:rPr lang="es-CL" dirty="0">
                <a:solidFill>
                  <a:schemeClr val="tx1">
                    <a:lumMod val="65000"/>
                    <a:lumOff val="35000"/>
                  </a:schemeClr>
                </a:solidFill>
                <a:ea typeface="Open Sans"/>
                <a:cs typeface="Open Sans"/>
              </a:rPr>
              <a:t>Emisiones Alcance 1, Año 2020</a:t>
            </a:r>
          </a:p>
        </p:txBody>
      </p:sp>
      <p:sp>
        <p:nvSpPr>
          <p:cNvPr id="19" name="CuadroTexto 18">
            <a:extLst>
              <a:ext uri="{FF2B5EF4-FFF2-40B4-BE49-F238E27FC236}">
                <a16:creationId xmlns:a16="http://schemas.microsoft.com/office/drawing/2014/main" id="{E8F3D95B-F5A8-3B49-AFB4-A137B07F28F6}"/>
              </a:ext>
            </a:extLst>
          </p:cNvPr>
          <p:cNvSpPr txBox="1"/>
          <p:nvPr/>
        </p:nvSpPr>
        <p:spPr>
          <a:xfrm>
            <a:off x="5248275" y="6316110"/>
            <a:ext cx="67119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1200"/>
              <a:t>IPPU: </a:t>
            </a:r>
            <a:r>
              <a:rPr lang="es-MX" sz="1200"/>
              <a:t>Procesos Industriales y Usos de Productos</a:t>
            </a:r>
            <a:endParaRPr lang="es-CL" sz="1200"/>
          </a:p>
          <a:p>
            <a:r>
              <a:rPr lang="es-CL" sz="1200"/>
              <a:t>AFOLU: </a:t>
            </a:r>
            <a:r>
              <a:rPr lang="es-MX" sz="1200"/>
              <a:t>Agricultura, Silvicultura y Otros Usos del Suelo</a:t>
            </a:r>
          </a:p>
        </p:txBody>
      </p:sp>
      <p:graphicFrame>
        <p:nvGraphicFramePr>
          <p:cNvPr id="20" name="Tabla 19">
            <a:extLst>
              <a:ext uri="{FF2B5EF4-FFF2-40B4-BE49-F238E27FC236}">
                <a16:creationId xmlns:a16="http://schemas.microsoft.com/office/drawing/2014/main" id="{DD19A67B-3537-362F-FE67-AE96054A8565}"/>
              </a:ext>
            </a:extLst>
          </p:cNvPr>
          <p:cNvGraphicFramePr>
            <a:graphicFrameLocks noGrp="1"/>
          </p:cNvGraphicFramePr>
          <p:nvPr/>
        </p:nvGraphicFramePr>
        <p:xfrm>
          <a:off x="1014107" y="2914650"/>
          <a:ext cx="3600000" cy="2346960"/>
        </p:xfrm>
        <a:graphic>
          <a:graphicData uri="http://schemas.openxmlformats.org/drawingml/2006/table">
            <a:tbl>
              <a:tblPr bandRow="1">
                <a:tableStyleId>{5C22544A-7EE6-4342-B048-85BDC9FD1C3A}</a:tableStyleId>
              </a:tblPr>
              <a:tblGrid>
                <a:gridCol w="1584000">
                  <a:extLst>
                    <a:ext uri="{9D8B030D-6E8A-4147-A177-3AD203B41FA5}">
                      <a16:colId xmlns:a16="http://schemas.microsoft.com/office/drawing/2014/main" val="2824249800"/>
                    </a:ext>
                  </a:extLst>
                </a:gridCol>
                <a:gridCol w="1008000">
                  <a:extLst>
                    <a:ext uri="{9D8B030D-6E8A-4147-A177-3AD203B41FA5}">
                      <a16:colId xmlns:a16="http://schemas.microsoft.com/office/drawing/2014/main" val="4010508978"/>
                    </a:ext>
                  </a:extLst>
                </a:gridCol>
                <a:gridCol w="1008000">
                  <a:extLst>
                    <a:ext uri="{9D8B030D-6E8A-4147-A177-3AD203B41FA5}">
                      <a16:colId xmlns:a16="http://schemas.microsoft.com/office/drawing/2014/main" val="1706523842"/>
                    </a:ext>
                  </a:extLst>
                </a:gridCol>
              </a:tblGrid>
              <a:tr h="161925">
                <a:tc rowSpan="2">
                  <a:txBody>
                    <a:bodyPr/>
                    <a:lstStyle/>
                    <a:p>
                      <a:pPr lvl="0" algn="l">
                        <a:buNone/>
                      </a:pPr>
                      <a:r>
                        <a:rPr lang="es-CL" sz="1600" b="1" i="0">
                          <a:solidFill>
                            <a:srgbClr val="FFFFFF"/>
                          </a:solidFill>
                          <a:effectLst/>
                          <a:latin typeface="Open Sans"/>
                        </a:rPr>
                        <a:t>Comuna</a:t>
                      </a:r>
                    </a:p>
                  </a:txBody>
                  <a:tcPr marL="38099" marR="38099" anchor="ctr">
                    <a:lnL w="12700">
                      <a:solidFill>
                        <a:schemeClr val="tx1"/>
                      </a:solid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2060"/>
                    </a:solidFill>
                  </a:tcPr>
                </a:tc>
                <a:tc gridSpan="2">
                  <a:txBody>
                    <a:bodyPr/>
                    <a:lstStyle/>
                    <a:p>
                      <a:pPr algn="ctr" rtl="0" fontAlgn="base"/>
                      <a:r>
                        <a:rPr lang="es-CL" sz="1600" b="1" i="0">
                          <a:solidFill>
                            <a:schemeClr val="bg1"/>
                          </a:solidFill>
                          <a:effectLst/>
                          <a:latin typeface="Open Sans"/>
                        </a:rPr>
                        <a:t>Emisiones</a:t>
                      </a:r>
                    </a:p>
                  </a:txBody>
                  <a:tcPr marL="38100" marR="381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rtl="0" fontAlgn="base"/>
                      <a:endParaRPr lang="es-CL" sz="1600" b="1" i="0">
                        <a:solidFill>
                          <a:schemeClr val="bg1"/>
                        </a:solidFill>
                        <a:effectLst/>
                        <a:latin typeface="Open Sans"/>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996106698"/>
                  </a:ext>
                </a:extLst>
              </a:tr>
              <a:tr h="161925">
                <a:tc vMerge="1">
                  <a:txBody>
                    <a:bodyPr/>
                    <a:lstStyle/>
                    <a:p>
                      <a:pPr lvl="0" algn="l">
                        <a:buNone/>
                      </a:pPr>
                      <a:r>
                        <a:rPr lang="es-CL" sz="1200" b="1" i="0">
                          <a:solidFill>
                            <a:srgbClr val="FFFFFF"/>
                          </a:solidFill>
                          <a:effectLst/>
                          <a:latin typeface="Open Sans"/>
                        </a:rPr>
                        <a:t>Comuna</a:t>
                      </a:r>
                    </a:p>
                  </a:txBody>
                  <a:tcPr marL="38099" marR="380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2060"/>
                    </a:solidFill>
                  </a:tcPr>
                </a:tc>
                <a:tc>
                  <a:txBody>
                    <a:bodyPr/>
                    <a:lstStyle/>
                    <a:p>
                      <a:pPr algn="ctr" rtl="0" fontAlgn="base"/>
                      <a:r>
                        <a:rPr lang="es-CL" sz="1600" b="1" i="0">
                          <a:solidFill>
                            <a:schemeClr val="bg1"/>
                          </a:solidFill>
                          <a:effectLst/>
                          <a:latin typeface="Open Sans"/>
                        </a:rPr>
                        <a:t>ktCO</a:t>
                      </a:r>
                      <a:r>
                        <a:rPr lang="es-CL" sz="1600" b="1" i="0" baseline="-25000">
                          <a:solidFill>
                            <a:schemeClr val="bg1"/>
                          </a:solidFill>
                          <a:effectLst/>
                          <a:latin typeface="Open Sans"/>
                        </a:rPr>
                        <a:t>2</a:t>
                      </a:r>
                      <a:r>
                        <a:rPr lang="es-CL" sz="1600" b="1" i="0">
                          <a:solidFill>
                            <a:schemeClr val="bg1"/>
                          </a:solidFill>
                          <a:effectLst/>
                          <a:latin typeface="Open Sans"/>
                        </a:rPr>
                        <a:t>eq</a:t>
                      </a:r>
                    </a:p>
                  </a:txBody>
                  <a:tcPr marL="38100" marR="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ase"/>
                      <a:r>
                        <a:rPr lang="es-CL" sz="1600" b="1" i="0">
                          <a:solidFill>
                            <a:srgbClr val="FFFFFF"/>
                          </a:solidFill>
                          <a:effectLst/>
                          <a:latin typeface="Open Sans"/>
                        </a:rPr>
                        <a:t>%</a:t>
                      </a:r>
                    </a:p>
                  </a:txBody>
                  <a:tcPr marL="38100" marR="381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810034192"/>
                  </a:ext>
                </a:extLst>
              </a:tr>
              <a:tr h="180975">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Arica</a:t>
                      </a:r>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rtl="0" fontAlgn="base"/>
                      <a:r>
                        <a:rPr lang="es-CL" sz="1600" b="0" i="0">
                          <a:effectLst/>
                          <a:latin typeface="Open Sans" panose="020B0606030504020204" pitchFamily="34" charset="0"/>
                          <a:ea typeface="Open Sans" panose="020B0606030504020204" pitchFamily="34" charset="0"/>
                          <a:cs typeface="Open Sans" panose="020B0606030504020204" pitchFamily="34" charset="0"/>
                        </a:rPr>
                        <a:t>538,2</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s-CL" sz="1600" b="0" i="0">
                          <a:effectLst/>
                          <a:latin typeface="Open Sans" panose="020B0606030504020204" pitchFamily="34" charset="0"/>
                          <a:ea typeface="Open Sans" panose="020B0606030504020204" pitchFamily="34" charset="0"/>
                          <a:cs typeface="Open Sans" panose="020B0606030504020204" pitchFamily="34" charset="0"/>
                        </a:rPr>
                        <a:t>87,1%</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581680"/>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Camarones</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19,0</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3,1%</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732625"/>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General Lagos</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18,8</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3,0%</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053721233"/>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Putre</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42,0</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6,8%</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099239"/>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rtl="0">
                        <a:buNone/>
                      </a:pPr>
                      <a:r>
                        <a:rPr lang="es-CL" sz="1600" b="1" i="0">
                          <a:effectLst/>
                          <a:latin typeface="Open Sans" panose="020B0606030504020204" pitchFamily="34" charset="0"/>
                          <a:ea typeface="Open Sans" panose="020B0606030504020204" pitchFamily="34" charset="0"/>
                          <a:cs typeface="Open Sans" panose="020B0606030504020204" pitchFamily="34" charset="0"/>
                        </a:rPr>
                        <a:t>618,0</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1" i="0">
                          <a:effectLst/>
                          <a:latin typeface="Open Sans" panose="020B0606030504020204" pitchFamily="34" charset="0"/>
                          <a:ea typeface="Open Sans" panose="020B0606030504020204" pitchFamily="34" charset="0"/>
                          <a:cs typeface="Open Sans" panose="020B0606030504020204" pitchFamily="34" charset="0"/>
                        </a:rPr>
                        <a:t>100%</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902620409"/>
                  </a:ext>
                </a:extLst>
              </a:tr>
            </a:tbl>
          </a:graphicData>
        </a:graphic>
      </p:graphicFrame>
    </p:spTree>
    <p:extLst>
      <p:ext uri="{BB962C8B-B14F-4D97-AF65-F5344CB8AC3E}">
        <p14:creationId xmlns:p14="http://schemas.microsoft.com/office/powerpoint/2010/main" val="353476592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2739124" y="141780"/>
            <a:ext cx="9249675" cy="526400"/>
          </a:xfrm>
          <a:prstGeom prst="rect">
            <a:avLst/>
          </a:prstGeom>
          <a:noFill/>
          <a:ln>
            <a:noFill/>
          </a:ln>
        </p:spPr>
        <p:txBody>
          <a:bodyPr spcFirstLastPara="1" wrap="square" lIns="121900" tIns="121900" rIns="121900" bIns="121900" anchor="t" anchorCtr="0">
            <a:noAutofit/>
          </a:bodyPr>
          <a:lstStyle/>
          <a:p>
            <a:pPr algn="r"/>
            <a:r>
              <a:rPr lang="es-CL" sz="2400">
                <a:solidFill>
                  <a:srgbClr val="FFFFFF"/>
                </a:solidFill>
                <a:latin typeface="Open Sans"/>
                <a:ea typeface="MS Mincho"/>
                <a:cs typeface="Open Sans"/>
              </a:rPr>
              <a:t>DIAGNÓSTICO DE EMISIONES DE GEI, AÑO 2020</a:t>
            </a:r>
            <a:endParaRPr lang="es-ES"/>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4" name="Imagen 3" descr="Texto, Logotipo&#10;&#10;Descripción generada automáticamente">
            <a:extLst>
              <a:ext uri="{FF2B5EF4-FFF2-40B4-BE49-F238E27FC236}">
                <a16:creationId xmlns:a16="http://schemas.microsoft.com/office/drawing/2014/main" id="{025FFD73-56A3-EE2C-5CE1-2C468222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12" name="CuadroTexto 11">
            <a:extLst>
              <a:ext uri="{FF2B5EF4-FFF2-40B4-BE49-F238E27FC236}">
                <a16:creationId xmlns:a16="http://schemas.microsoft.com/office/drawing/2014/main" id="{BB6234C1-6924-78FB-3FFE-38585155D80D}"/>
              </a:ext>
            </a:extLst>
          </p:cNvPr>
          <p:cNvSpPr txBox="1"/>
          <p:nvPr/>
        </p:nvSpPr>
        <p:spPr>
          <a:xfrm>
            <a:off x="710612" y="1160623"/>
            <a:ext cx="1082416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s-ES" sz="2000"/>
              <a:t>RESULTADOS ALCANCE 2</a:t>
            </a:r>
          </a:p>
          <a:p>
            <a:pPr marL="800100" lvl="1" indent="-342900">
              <a:spcAft>
                <a:spcPts val="600"/>
              </a:spcAft>
              <a:buFont typeface="Arial" panose="020B0604020202020204" pitchFamily="34" charset="0"/>
              <a:buChar char="•"/>
            </a:pPr>
            <a:r>
              <a:rPr lang="es-MX" sz="2000"/>
              <a:t>Estimación de 124,6 ktCO</a:t>
            </a:r>
            <a:r>
              <a:rPr lang="es-MX" sz="2000" baseline="-25000"/>
              <a:t>2</a:t>
            </a:r>
            <a:r>
              <a:rPr lang="es-MX" sz="2000"/>
              <a:t>eq al año 2020 para la región.</a:t>
            </a:r>
          </a:p>
          <a:p>
            <a:pPr marL="800100" lvl="1" indent="-342900">
              <a:spcAft>
                <a:spcPts val="600"/>
              </a:spcAft>
              <a:buFont typeface="Arial" panose="020B0604020202020204" pitchFamily="34" charset="0"/>
              <a:buChar char="•"/>
            </a:pPr>
            <a:r>
              <a:rPr lang="es-MX" sz="2000"/>
              <a:t>Arica como comuna de mayores emisiones, con 91% de las emisiones regionales.</a:t>
            </a:r>
          </a:p>
          <a:p>
            <a:pPr marL="800100" lvl="1" indent="-342900">
              <a:spcAft>
                <a:spcPts val="600"/>
              </a:spcAft>
              <a:buFont typeface="Arial" panose="020B0604020202020204" pitchFamily="34" charset="0"/>
              <a:buChar char="•"/>
            </a:pPr>
            <a:r>
              <a:rPr lang="es-MX" sz="2000"/>
              <a:t>Emisiones exclusivas de sector Energía Estacionaria, con 44% de las emisiones provenientes del sector residencial.</a:t>
            </a:r>
          </a:p>
        </p:txBody>
      </p:sp>
      <p:graphicFrame>
        <p:nvGraphicFramePr>
          <p:cNvPr id="20" name="Tabla 19">
            <a:extLst>
              <a:ext uri="{FF2B5EF4-FFF2-40B4-BE49-F238E27FC236}">
                <a16:creationId xmlns:a16="http://schemas.microsoft.com/office/drawing/2014/main" id="{DD19A67B-3537-362F-FE67-AE96054A8565}"/>
              </a:ext>
            </a:extLst>
          </p:cNvPr>
          <p:cNvGraphicFramePr>
            <a:graphicFrameLocks noGrp="1"/>
          </p:cNvGraphicFramePr>
          <p:nvPr/>
        </p:nvGraphicFramePr>
        <p:xfrm>
          <a:off x="939124" y="3447439"/>
          <a:ext cx="3600000" cy="2346960"/>
        </p:xfrm>
        <a:graphic>
          <a:graphicData uri="http://schemas.openxmlformats.org/drawingml/2006/table">
            <a:tbl>
              <a:tblPr bandRow="1">
                <a:tableStyleId>{5C22544A-7EE6-4342-B048-85BDC9FD1C3A}</a:tableStyleId>
              </a:tblPr>
              <a:tblGrid>
                <a:gridCol w="1584000">
                  <a:extLst>
                    <a:ext uri="{9D8B030D-6E8A-4147-A177-3AD203B41FA5}">
                      <a16:colId xmlns:a16="http://schemas.microsoft.com/office/drawing/2014/main" val="2824249800"/>
                    </a:ext>
                  </a:extLst>
                </a:gridCol>
                <a:gridCol w="1008000">
                  <a:extLst>
                    <a:ext uri="{9D8B030D-6E8A-4147-A177-3AD203B41FA5}">
                      <a16:colId xmlns:a16="http://schemas.microsoft.com/office/drawing/2014/main" val="4010508978"/>
                    </a:ext>
                  </a:extLst>
                </a:gridCol>
                <a:gridCol w="1008000">
                  <a:extLst>
                    <a:ext uri="{9D8B030D-6E8A-4147-A177-3AD203B41FA5}">
                      <a16:colId xmlns:a16="http://schemas.microsoft.com/office/drawing/2014/main" val="1706523842"/>
                    </a:ext>
                  </a:extLst>
                </a:gridCol>
              </a:tblGrid>
              <a:tr h="161925">
                <a:tc rowSpan="2">
                  <a:txBody>
                    <a:bodyPr/>
                    <a:lstStyle/>
                    <a:p>
                      <a:pPr lvl="0" algn="l">
                        <a:buNone/>
                      </a:pPr>
                      <a:r>
                        <a:rPr lang="es-CL" sz="1600" b="1" i="0">
                          <a:solidFill>
                            <a:srgbClr val="FFFFFF"/>
                          </a:solidFill>
                          <a:effectLst/>
                          <a:latin typeface="Open Sans"/>
                        </a:rPr>
                        <a:t>Comuna</a:t>
                      </a:r>
                    </a:p>
                  </a:txBody>
                  <a:tcPr marL="38099" marR="38099" anchor="ctr">
                    <a:lnL w="12700">
                      <a:solidFill>
                        <a:schemeClr val="tx1"/>
                      </a:solid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2060"/>
                    </a:solidFill>
                  </a:tcPr>
                </a:tc>
                <a:tc gridSpan="2">
                  <a:txBody>
                    <a:bodyPr/>
                    <a:lstStyle/>
                    <a:p>
                      <a:pPr algn="ctr" rtl="0" fontAlgn="base"/>
                      <a:r>
                        <a:rPr lang="es-CL" sz="1600" b="1" i="0">
                          <a:solidFill>
                            <a:schemeClr val="bg1"/>
                          </a:solidFill>
                          <a:effectLst/>
                          <a:latin typeface="Open Sans"/>
                        </a:rPr>
                        <a:t>Emisiones</a:t>
                      </a:r>
                    </a:p>
                  </a:txBody>
                  <a:tcPr marL="38100" marR="381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rtl="0" fontAlgn="base"/>
                      <a:endParaRPr lang="es-CL" sz="1600" b="1" i="0">
                        <a:solidFill>
                          <a:schemeClr val="bg1"/>
                        </a:solidFill>
                        <a:effectLst/>
                        <a:latin typeface="Open Sans"/>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996106698"/>
                  </a:ext>
                </a:extLst>
              </a:tr>
              <a:tr h="161925">
                <a:tc vMerge="1">
                  <a:txBody>
                    <a:bodyPr/>
                    <a:lstStyle/>
                    <a:p>
                      <a:pPr lvl="0" algn="l">
                        <a:buNone/>
                      </a:pPr>
                      <a:r>
                        <a:rPr lang="es-CL" sz="1200" b="1" i="0">
                          <a:solidFill>
                            <a:srgbClr val="FFFFFF"/>
                          </a:solidFill>
                          <a:effectLst/>
                          <a:latin typeface="Open Sans"/>
                        </a:rPr>
                        <a:t>Comuna</a:t>
                      </a:r>
                    </a:p>
                  </a:txBody>
                  <a:tcPr marL="38099" marR="380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2060"/>
                    </a:solidFill>
                  </a:tcPr>
                </a:tc>
                <a:tc>
                  <a:txBody>
                    <a:bodyPr/>
                    <a:lstStyle/>
                    <a:p>
                      <a:pPr algn="ctr" rtl="0" fontAlgn="base"/>
                      <a:r>
                        <a:rPr lang="es-CL" sz="1600" b="1" i="0">
                          <a:solidFill>
                            <a:schemeClr val="bg1"/>
                          </a:solidFill>
                          <a:effectLst/>
                          <a:latin typeface="Open Sans"/>
                        </a:rPr>
                        <a:t>ktCO</a:t>
                      </a:r>
                      <a:r>
                        <a:rPr lang="es-CL" sz="1600" b="1" i="0" baseline="-25000">
                          <a:solidFill>
                            <a:schemeClr val="bg1"/>
                          </a:solidFill>
                          <a:effectLst/>
                          <a:latin typeface="Open Sans"/>
                        </a:rPr>
                        <a:t>2</a:t>
                      </a:r>
                      <a:r>
                        <a:rPr lang="es-CL" sz="1600" b="1" i="0">
                          <a:solidFill>
                            <a:schemeClr val="bg1"/>
                          </a:solidFill>
                          <a:effectLst/>
                          <a:latin typeface="Open Sans"/>
                        </a:rPr>
                        <a:t>eq</a:t>
                      </a:r>
                    </a:p>
                  </a:txBody>
                  <a:tcPr marL="38100" marR="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ase"/>
                      <a:r>
                        <a:rPr lang="es-CL" sz="1600" b="1" i="0">
                          <a:solidFill>
                            <a:srgbClr val="FFFFFF"/>
                          </a:solidFill>
                          <a:effectLst/>
                          <a:latin typeface="Open Sans"/>
                        </a:rPr>
                        <a:t>%</a:t>
                      </a:r>
                    </a:p>
                  </a:txBody>
                  <a:tcPr marL="38100" marR="381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810034192"/>
                  </a:ext>
                </a:extLst>
              </a:tr>
              <a:tr h="180975">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Arica</a:t>
                      </a:r>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rtl="0" fontAlgn="base"/>
                      <a:r>
                        <a:rPr lang="es-CL" sz="1600" b="0" i="0">
                          <a:effectLst/>
                          <a:latin typeface="Open Sans" panose="020B0606030504020204" pitchFamily="34" charset="0"/>
                          <a:ea typeface="Open Sans" panose="020B0606030504020204" pitchFamily="34" charset="0"/>
                          <a:cs typeface="Open Sans" panose="020B0606030504020204" pitchFamily="34" charset="0"/>
                        </a:rPr>
                        <a:t>113,5</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s-CL" sz="1600" b="0" i="0">
                          <a:effectLst/>
                          <a:latin typeface="Open Sans" panose="020B0606030504020204" pitchFamily="34" charset="0"/>
                          <a:ea typeface="Open Sans" panose="020B0606030504020204" pitchFamily="34" charset="0"/>
                          <a:cs typeface="Open Sans" panose="020B0606030504020204" pitchFamily="34" charset="0"/>
                        </a:rPr>
                        <a:t>91,0%</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581680"/>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Camarones</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4,0</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3,2%</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732625"/>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General Lagos</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0</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0%</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053721233"/>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Putre</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7,2</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0" i="0">
                          <a:effectLst/>
                          <a:latin typeface="Open Sans" panose="020B0606030504020204" pitchFamily="34" charset="0"/>
                          <a:ea typeface="Open Sans" panose="020B0606030504020204" pitchFamily="34" charset="0"/>
                          <a:cs typeface="Open Sans" panose="020B0606030504020204" pitchFamily="34" charset="0"/>
                        </a:rPr>
                        <a:t>5,7%</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099239"/>
                  </a:ext>
                </a:extLst>
              </a:tr>
              <a:tr h="180974">
                <a:tc>
                  <a:txBody>
                    <a:bodyPr/>
                    <a:lstStyle/>
                    <a:p>
                      <a:pPr lvl="0" algn="l">
                        <a:buNone/>
                      </a:pPr>
                      <a:r>
                        <a:rPr lang="es-CL"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a:t>
                      </a:r>
                    </a:p>
                  </a:txBody>
                  <a:tcPr marL="38099" marR="38099"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rtl="0">
                        <a:buNone/>
                      </a:pPr>
                      <a:r>
                        <a:rPr lang="es-CL" sz="1600" b="1" i="0">
                          <a:effectLst/>
                          <a:latin typeface="Open Sans" panose="020B0606030504020204" pitchFamily="34" charset="0"/>
                          <a:ea typeface="Open Sans" panose="020B0606030504020204" pitchFamily="34" charset="0"/>
                          <a:cs typeface="Open Sans" panose="020B0606030504020204" pitchFamily="34" charset="0"/>
                        </a:rPr>
                        <a:t>124,6</a:t>
                      </a: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s-CL" sz="1600" b="1" i="0">
                          <a:effectLst/>
                          <a:latin typeface="Open Sans" panose="020B0606030504020204" pitchFamily="34" charset="0"/>
                          <a:ea typeface="Open Sans" panose="020B0606030504020204" pitchFamily="34" charset="0"/>
                          <a:cs typeface="Open Sans" panose="020B0606030504020204" pitchFamily="34" charset="0"/>
                        </a:rPr>
                        <a:t>100%</a:t>
                      </a:r>
                    </a:p>
                  </a:txBody>
                  <a:tcPr marL="38099" marR="38099"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902620409"/>
                  </a:ext>
                </a:extLst>
              </a:tr>
            </a:tbl>
          </a:graphicData>
        </a:graphic>
      </p:graphicFrame>
      <p:graphicFrame>
        <p:nvGraphicFramePr>
          <p:cNvPr id="14" name="Gráfico 13">
            <a:extLst>
              <a:ext uri="{FF2B5EF4-FFF2-40B4-BE49-F238E27FC236}">
                <a16:creationId xmlns:a16="http://schemas.microsoft.com/office/drawing/2014/main" id="{B3258EBF-2F0D-D526-D881-49AC0E1B4A3D}"/>
              </a:ext>
            </a:extLst>
          </p:cNvPr>
          <p:cNvGraphicFramePr>
            <a:graphicFrameLocks/>
          </p:cNvGraphicFramePr>
          <p:nvPr/>
        </p:nvGraphicFramePr>
        <p:xfrm>
          <a:off x="4333415" y="2948739"/>
          <a:ext cx="6638925" cy="3690186"/>
        </p:xfrm>
        <a:graphic>
          <a:graphicData uri="http://schemas.openxmlformats.org/drawingml/2006/chart">
            <c:chart xmlns:c="http://schemas.openxmlformats.org/drawingml/2006/chart" xmlns:r="http://schemas.openxmlformats.org/officeDocument/2006/relationships" r:id="rId5"/>
          </a:graphicData>
        </a:graphic>
      </p:graphicFrame>
      <p:sp>
        <p:nvSpPr>
          <p:cNvPr id="15" name="CuadroTexto 14">
            <a:extLst>
              <a:ext uri="{FF2B5EF4-FFF2-40B4-BE49-F238E27FC236}">
                <a16:creationId xmlns:a16="http://schemas.microsoft.com/office/drawing/2014/main" id="{CFF1E3DE-47C8-5B12-B0A0-680718DEDCBA}"/>
              </a:ext>
            </a:extLst>
          </p:cNvPr>
          <p:cNvSpPr txBox="1"/>
          <p:nvPr/>
        </p:nvSpPr>
        <p:spPr>
          <a:xfrm>
            <a:off x="8713518" y="3211279"/>
            <a:ext cx="2877947" cy="646331"/>
          </a:xfrm>
          <a:prstGeom prst="rect">
            <a:avLst/>
          </a:prstGeom>
          <a:noFill/>
        </p:spPr>
        <p:txBody>
          <a:bodyPr wrap="square" lIns="91440" tIns="45720" rIns="91440" bIns="45720" rtlCol="0" anchor="t">
            <a:spAutoFit/>
          </a:bodyPr>
          <a:lstStyle/>
          <a:p>
            <a:pPr algn="ctr"/>
            <a:r>
              <a:rPr lang="es-CL">
                <a:solidFill>
                  <a:schemeClr val="tx1">
                    <a:lumMod val="65000"/>
                    <a:lumOff val="35000"/>
                  </a:schemeClr>
                </a:solidFill>
                <a:ea typeface="Open Sans"/>
                <a:cs typeface="Open Sans"/>
              </a:rPr>
              <a:t>Emisiones Alcance 2</a:t>
            </a:r>
          </a:p>
          <a:p>
            <a:pPr algn="ctr"/>
            <a:r>
              <a:rPr lang="es-CL">
                <a:solidFill>
                  <a:schemeClr val="tx1">
                    <a:lumMod val="65000"/>
                    <a:lumOff val="35000"/>
                  </a:schemeClr>
                </a:solidFill>
                <a:ea typeface="Open Sans"/>
                <a:cs typeface="Open Sans"/>
              </a:rPr>
              <a:t>Sector Energía Estacionaria</a:t>
            </a:r>
          </a:p>
        </p:txBody>
      </p:sp>
    </p:spTree>
    <p:extLst>
      <p:ext uri="{BB962C8B-B14F-4D97-AF65-F5344CB8AC3E}">
        <p14:creationId xmlns:p14="http://schemas.microsoft.com/office/powerpoint/2010/main" val="304383951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ACTIVIDADES INICIALES</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13" name="Imagen 12" descr="Un grupo de personas en un salón de clases&#10;&#10;Descripción generada automáticamente">
            <a:extLst>
              <a:ext uri="{FF2B5EF4-FFF2-40B4-BE49-F238E27FC236}">
                <a16:creationId xmlns:a16="http://schemas.microsoft.com/office/drawing/2014/main" id="{DB83A18F-2768-3773-0722-1A78669ED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1898"/>
            <a:ext cx="3514928" cy="3042609"/>
          </a:xfrm>
          <a:prstGeom prst="rect">
            <a:avLst/>
          </a:prstGeom>
        </p:spPr>
      </p:pic>
      <p:pic>
        <p:nvPicPr>
          <p:cNvPr id="15" name="Imagen 14" descr="Grupo de personas alrededor de una mesa&#10;&#10;Descripción generada automáticamente">
            <a:extLst>
              <a:ext uri="{FF2B5EF4-FFF2-40B4-BE49-F238E27FC236}">
                <a16:creationId xmlns:a16="http://schemas.microsoft.com/office/drawing/2014/main" id="{7096C6B2-FA45-E255-816E-270EE35AF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928" y="781898"/>
            <a:ext cx="5263744" cy="3325827"/>
          </a:xfrm>
          <a:prstGeom prst="rect">
            <a:avLst/>
          </a:prstGeom>
        </p:spPr>
      </p:pic>
      <p:pic>
        <p:nvPicPr>
          <p:cNvPr id="5" name="Imagen 4" descr="Un grupo de personas posando delante de un periódico&#10;&#10;Descripción generada automáticamente con confianza media">
            <a:extLst>
              <a:ext uri="{FF2B5EF4-FFF2-40B4-BE49-F238E27FC236}">
                <a16:creationId xmlns:a16="http://schemas.microsoft.com/office/drawing/2014/main" id="{1BCDED15-B3A9-976D-5904-8979B657B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93606"/>
            <a:ext cx="3832698" cy="3066158"/>
          </a:xfrm>
          <a:prstGeom prst="rect">
            <a:avLst/>
          </a:prstGeom>
        </p:spPr>
      </p:pic>
      <p:pic>
        <p:nvPicPr>
          <p:cNvPr id="17" name="Imagen 16" descr="Un grupo de personas en frente de una computadora&#10;&#10;Descripción generada automáticamente con confianza media">
            <a:extLst>
              <a:ext uri="{FF2B5EF4-FFF2-40B4-BE49-F238E27FC236}">
                <a16:creationId xmlns:a16="http://schemas.microsoft.com/office/drawing/2014/main" id="{227C594F-CD14-B4EA-7919-C5904CF3A9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04" y="776331"/>
            <a:ext cx="3893651" cy="3325827"/>
          </a:xfrm>
          <a:prstGeom prst="rect">
            <a:avLst/>
          </a:prstGeom>
        </p:spPr>
      </p:pic>
      <p:pic>
        <p:nvPicPr>
          <p:cNvPr id="19" name="Imagen 18" descr="Una foto de un grupo de personas posando para una foto&#10;&#10;Descripción generada automáticamente">
            <a:extLst>
              <a:ext uri="{FF2B5EF4-FFF2-40B4-BE49-F238E27FC236}">
                <a16:creationId xmlns:a16="http://schemas.microsoft.com/office/drawing/2014/main" id="{D4490A65-DCA2-070A-136C-E1F840BA9A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2697" y="4084390"/>
            <a:ext cx="4982813" cy="2771853"/>
          </a:xfrm>
          <a:prstGeom prst="rect">
            <a:avLst/>
          </a:prstGeom>
        </p:spPr>
      </p:pic>
      <p:sp>
        <p:nvSpPr>
          <p:cNvPr id="22" name="CuadroTexto 21">
            <a:extLst>
              <a:ext uri="{FF2B5EF4-FFF2-40B4-BE49-F238E27FC236}">
                <a16:creationId xmlns:a16="http://schemas.microsoft.com/office/drawing/2014/main" id="{532AC2EA-2EC5-4552-BBC5-B83634176AEF}"/>
              </a:ext>
            </a:extLst>
          </p:cNvPr>
          <p:cNvSpPr txBox="1"/>
          <p:nvPr/>
        </p:nvSpPr>
        <p:spPr>
          <a:xfrm>
            <a:off x="9075906" y="4740536"/>
            <a:ext cx="2928026" cy="1477328"/>
          </a:xfrm>
          <a:prstGeom prst="rect">
            <a:avLst/>
          </a:prstGeom>
          <a:noFill/>
        </p:spPr>
        <p:txBody>
          <a:bodyPr wrap="square" rtlCol="0">
            <a:spAutoFit/>
          </a:bodyPr>
          <a:lstStyle/>
          <a:p>
            <a:pPr marL="285750" indent="-285750">
              <a:buFontTx/>
              <a:buChar char="-"/>
            </a:pPr>
            <a:r>
              <a:rPr lang="es-ES" dirty="0"/>
              <a:t>1era visita a terreno: última semana de junio</a:t>
            </a:r>
          </a:p>
          <a:p>
            <a:pPr marL="285750" indent="-285750">
              <a:buFontTx/>
              <a:buChar char="-"/>
            </a:pPr>
            <a:r>
              <a:rPr lang="es-ES" dirty="0"/>
              <a:t>2da capacitación (virtual): 23 de julio</a:t>
            </a:r>
          </a:p>
          <a:p>
            <a:pPr marL="285750" indent="-285750">
              <a:buFontTx/>
              <a:buChar char="-"/>
            </a:pPr>
            <a:endParaRPr lang="es-CL" dirty="0"/>
          </a:p>
        </p:txBody>
      </p:sp>
    </p:spTree>
    <p:extLst>
      <p:ext uri="{BB962C8B-B14F-4D97-AF65-F5344CB8AC3E}">
        <p14:creationId xmlns:p14="http://schemas.microsoft.com/office/powerpoint/2010/main" val="190297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ENCUESTAS PARA LOCALIDADES RURALES</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5" name="Imagen 4">
            <a:extLst>
              <a:ext uri="{FF2B5EF4-FFF2-40B4-BE49-F238E27FC236}">
                <a16:creationId xmlns:a16="http://schemas.microsoft.com/office/drawing/2014/main" id="{055ADD02-4CEF-E94B-FD6F-F8C87B2C4081}"/>
              </a:ext>
            </a:extLst>
          </p:cNvPr>
          <p:cNvPicPr>
            <a:picLocks noChangeAspect="1"/>
          </p:cNvPicPr>
          <p:nvPr/>
        </p:nvPicPr>
        <p:blipFill>
          <a:blip r:embed="rId4"/>
          <a:stretch>
            <a:fillRect/>
          </a:stretch>
        </p:blipFill>
        <p:spPr>
          <a:xfrm>
            <a:off x="-3314" y="-1756"/>
            <a:ext cx="5305808" cy="6858000"/>
          </a:xfrm>
          <a:prstGeom prst="rect">
            <a:avLst/>
          </a:prstGeom>
        </p:spPr>
      </p:pic>
      <p:pic>
        <p:nvPicPr>
          <p:cNvPr id="16" name="Imagen 15">
            <a:extLst>
              <a:ext uri="{FF2B5EF4-FFF2-40B4-BE49-F238E27FC236}">
                <a16:creationId xmlns:a16="http://schemas.microsoft.com/office/drawing/2014/main" id="{6D3B96B1-AA79-8DAB-4497-E8A169676BD5}"/>
              </a:ext>
            </a:extLst>
          </p:cNvPr>
          <p:cNvPicPr>
            <a:picLocks noChangeAspect="1"/>
          </p:cNvPicPr>
          <p:nvPr/>
        </p:nvPicPr>
        <p:blipFill>
          <a:blip r:embed="rId5"/>
          <a:stretch>
            <a:fillRect/>
          </a:stretch>
        </p:blipFill>
        <p:spPr>
          <a:xfrm>
            <a:off x="6350795" y="959556"/>
            <a:ext cx="4778421" cy="3072599"/>
          </a:xfrm>
          <a:prstGeom prst="rect">
            <a:avLst/>
          </a:prstGeom>
        </p:spPr>
      </p:pic>
      <p:pic>
        <p:nvPicPr>
          <p:cNvPr id="17" name="Imagen 16" descr="Personas sentadas alrededor de una mesa&#10;&#10;Descripción generada automáticamente con confianza media">
            <a:extLst>
              <a:ext uri="{FF2B5EF4-FFF2-40B4-BE49-F238E27FC236}">
                <a16:creationId xmlns:a16="http://schemas.microsoft.com/office/drawing/2014/main" id="{83B1E470-35F5-8C7D-52B8-C4E222E17BE9}"/>
              </a:ext>
            </a:extLst>
          </p:cNvPr>
          <p:cNvPicPr>
            <a:picLocks noChangeAspect="1"/>
          </p:cNvPicPr>
          <p:nvPr/>
        </p:nvPicPr>
        <p:blipFill>
          <a:blip r:embed="rId6">
            <a:extLst>
              <a:ext uri="{28A0092B-C50C-407E-A947-70E740481C1C}">
                <a14:useLocalDpi xmlns:a14="http://schemas.microsoft.com/office/drawing/2010/main" val="0"/>
              </a:ext>
            </a:extLst>
          </a:blip>
          <a:srcRect l="-575" t="-17528" r="6667" b="231"/>
          <a:stretch/>
        </p:blipFill>
        <p:spPr>
          <a:xfrm>
            <a:off x="8593536" y="3954222"/>
            <a:ext cx="3597743" cy="2904386"/>
          </a:xfrm>
          <a:prstGeom prst="rect">
            <a:avLst/>
          </a:prstGeom>
        </p:spPr>
      </p:pic>
      <p:pic>
        <p:nvPicPr>
          <p:cNvPr id="14" name="Imagen 13">
            <a:extLst>
              <a:ext uri="{FF2B5EF4-FFF2-40B4-BE49-F238E27FC236}">
                <a16:creationId xmlns:a16="http://schemas.microsoft.com/office/drawing/2014/main" id="{A65916CE-D7AB-63B3-41CE-56CED0936247}"/>
              </a:ext>
            </a:extLst>
          </p:cNvPr>
          <p:cNvPicPr>
            <a:picLocks noChangeAspect="1"/>
          </p:cNvPicPr>
          <p:nvPr/>
        </p:nvPicPr>
        <p:blipFill>
          <a:blip r:embed="rId7"/>
          <a:srcRect t="16071" r="-1043" b="-67"/>
          <a:stretch/>
        </p:blipFill>
        <p:spPr>
          <a:xfrm>
            <a:off x="5302323" y="4371309"/>
            <a:ext cx="3840412" cy="2486793"/>
          </a:xfrm>
          <a:prstGeom prst="rect">
            <a:avLst/>
          </a:prstGeom>
        </p:spPr>
      </p:pic>
    </p:spTree>
    <p:extLst>
      <p:ext uri="{BB962C8B-B14F-4D97-AF65-F5344CB8AC3E}">
        <p14:creationId xmlns:p14="http://schemas.microsoft.com/office/powerpoint/2010/main" val="98456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TALLERES PRESENCIALES</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4" name="CuadroTexto 3">
            <a:extLst>
              <a:ext uri="{FF2B5EF4-FFF2-40B4-BE49-F238E27FC236}">
                <a16:creationId xmlns:a16="http://schemas.microsoft.com/office/drawing/2014/main" id="{8FD29D82-038B-337F-E331-ED1A85ADE695}"/>
              </a:ext>
            </a:extLst>
          </p:cNvPr>
          <p:cNvSpPr txBox="1"/>
          <p:nvPr/>
        </p:nvSpPr>
        <p:spPr>
          <a:xfrm>
            <a:off x="202422" y="1265637"/>
            <a:ext cx="5493447"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dirty="0"/>
          </a:p>
          <a:p>
            <a:pPr marL="342900" indent="-342900">
              <a:buFont typeface="Arial"/>
              <a:buChar char="•"/>
            </a:pPr>
            <a:r>
              <a:rPr lang="es-ES" sz="2000" b="1">
                <a:ea typeface="Calibri"/>
                <a:cs typeface="Calibri"/>
              </a:rPr>
              <a:t>Camarones</a:t>
            </a:r>
            <a:r>
              <a:rPr lang="es-ES" sz="2000">
                <a:ea typeface="Calibri"/>
                <a:cs typeface="Calibri"/>
              </a:rPr>
              <a:t>: 30 de Julio, </a:t>
            </a:r>
            <a:r>
              <a:rPr lang="es-ES" sz="2000" err="1">
                <a:ea typeface="Calibri"/>
                <a:cs typeface="Calibri"/>
              </a:rPr>
              <a:t>Codpa</a:t>
            </a:r>
            <a:r>
              <a:rPr lang="es-ES" sz="2000">
                <a:ea typeface="Calibri"/>
                <a:cs typeface="Calibri"/>
              </a:rPr>
              <a:t>. 15 personas</a:t>
            </a:r>
          </a:p>
          <a:p>
            <a:pPr marL="342900" indent="-342900">
              <a:buFont typeface="Arial"/>
              <a:buChar char="•"/>
            </a:pPr>
            <a:r>
              <a:rPr lang="es-ES" sz="2000" b="1">
                <a:ea typeface="Calibri"/>
                <a:cs typeface="Calibri"/>
              </a:rPr>
              <a:t>Arica</a:t>
            </a:r>
            <a:r>
              <a:rPr lang="es-ES" sz="2000">
                <a:ea typeface="Calibri"/>
                <a:cs typeface="Calibri"/>
              </a:rPr>
              <a:t>: 31 de Julio, Arica. 46 personas</a:t>
            </a:r>
          </a:p>
          <a:p>
            <a:pPr marL="342900" indent="-342900">
              <a:buFont typeface="Arial"/>
              <a:buChar char="•"/>
            </a:pPr>
            <a:r>
              <a:rPr lang="es-ES" sz="2000" b="1">
                <a:ea typeface="Calibri"/>
                <a:cs typeface="Calibri"/>
              </a:rPr>
              <a:t>Putre</a:t>
            </a:r>
            <a:r>
              <a:rPr lang="es-ES" sz="2000">
                <a:ea typeface="Calibri"/>
                <a:cs typeface="Calibri"/>
              </a:rPr>
              <a:t>: 1 de Agosto, Putre. 36 personas</a:t>
            </a:r>
          </a:p>
          <a:p>
            <a:pPr marL="342900" indent="-342900">
              <a:buFont typeface="Arial"/>
              <a:buChar char="•"/>
            </a:pPr>
            <a:r>
              <a:rPr lang="es-ES" sz="2000" b="1">
                <a:ea typeface="Calibri"/>
                <a:cs typeface="Calibri"/>
              </a:rPr>
              <a:t>Gral. Lagos</a:t>
            </a:r>
            <a:r>
              <a:rPr lang="es-ES" sz="2000">
                <a:ea typeface="Calibri"/>
                <a:cs typeface="Calibri"/>
              </a:rPr>
              <a:t>: No realizado</a:t>
            </a:r>
          </a:p>
          <a:p>
            <a:endParaRPr lang="es-ES" sz="2000">
              <a:ea typeface="Calibri"/>
              <a:cs typeface="Calibri"/>
            </a:endParaRPr>
          </a:p>
          <a:p>
            <a:endParaRPr lang="es-ES" sz="2000">
              <a:ea typeface="Calibri"/>
              <a:cs typeface="Calibri"/>
            </a:endParaRPr>
          </a:p>
          <a:p>
            <a:r>
              <a:rPr lang="es-ES" sz="2000">
                <a:ea typeface="Calibri"/>
                <a:cs typeface="Calibri"/>
              </a:rPr>
              <a:t>Metodología: </a:t>
            </a:r>
          </a:p>
          <a:p>
            <a:pPr marL="342900" indent="-342900">
              <a:buFont typeface="Arial"/>
              <a:buChar char="•"/>
            </a:pPr>
            <a:r>
              <a:rPr lang="es-ES" sz="2000">
                <a:ea typeface="Calibri"/>
                <a:cs typeface="Calibri"/>
              </a:rPr>
              <a:t>Trabajo en torno a mapa comunal para </a:t>
            </a:r>
            <a:r>
              <a:rPr lang="es-ES" sz="2000" b="1">
                <a:ea typeface="Calibri"/>
                <a:cs typeface="Calibri"/>
              </a:rPr>
              <a:t>identificación de riesgos e impactos</a:t>
            </a:r>
            <a:r>
              <a:rPr lang="es-ES" sz="2000">
                <a:ea typeface="Calibri"/>
                <a:cs typeface="Calibri"/>
              </a:rPr>
              <a:t> en la zona</a:t>
            </a:r>
          </a:p>
          <a:p>
            <a:pPr marL="342900" indent="-342900">
              <a:buFont typeface="Arial"/>
              <a:buChar char="•"/>
            </a:pPr>
            <a:r>
              <a:rPr lang="es-ES" sz="2000" b="1">
                <a:ea typeface="Calibri"/>
                <a:cs typeface="Calibri"/>
              </a:rPr>
              <a:t>Revisión de lista preliminar de medidas </a:t>
            </a:r>
            <a:r>
              <a:rPr lang="es-ES" sz="2000">
                <a:ea typeface="Calibri"/>
                <a:cs typeface="Calibri"/>
              </a:rPr>
              <a:t>para recoger</a:t>
            </a:r>
          </a:p>
          <a:p>
            <a:pPr marL="742950" lvl="1" indent="-285750">
              <a:buFont typeface="Courier New"/>
              <a:buChar char="o"/>
            </a:pPr>
            <a:r>
              <a:rPr lang="es-ES" sz="2000" b="1">
                <a:ea typeface="Calibri"/>
                <a:cs typeface="Calibri"/>
              </a:rPr>
              <a:t>ideas y sugerencias </a:t>
            </a:r>
            <a:r>
              <a:rPr lang="es-ES" sz="2000">
                <a:ea typeface="Calibri"/>
                <a:cs typeface="Calibri"/>
              </a:rPr>
              <a:t>para su mejor definición y ejecución</a:t>
            </a:r>
          </a:p>
          <a:p>
            <a:pPr marL="742950" lvl="1" indent="-285750">
              <a:buFont typeface="Courier New"/>
              <a:buChar char="o"/>
            </a:pPr>
            <a:r>
              <a:rPr lang="es-ES" sz="2000">
                <a:ea typeface="Calibri"/>
                <a:cs typeface="Calibri"/>
              </a:rPr>
              <a:t>posibles </a:t>
            </a:r>
            <a:r>
              <a:rPr lang="es-ES" sz="2000" b="1">
                <a:ea typeface="Calibri"/>
                <a:cs typeface="Calibri"/>
              </a:rPr>
              <a:t>barreras </a:t>
            </a:r>
            <a:r>
              <a:rPr lang="es-ES" sz="2000">
                <a:ea typeface="Calibri"/>
                <a:cs typeface="Calibri"/>
              </a:rPr>
              <a:t>en la implementación </a:t>
            </a:r>
          </a:p>
          <a:p>
            <a:pPr marL="742950" lvl="1" indent="-285750">
              <a:buFont typeface="Courier New"/>
              <a:buChar char="o"/>
            </a:pPr>
            <a:r>
              <a:rPr lang="es-ES" sz="2000">
                <a:ea typeface="Calibri"/>
                <a:cs typeface="Calibri"/>
              </a:rPr>
              <a:t>iniciativas asociadas, posibles agentes </a:t>
            </a:r>
            <a:r>
              <a:rPr lang="es-ES" sz="2000" b="1">
                <a:ea typeface="Calibri"/>
                <a:cs typeface="Calibri"/>
              </a:rPr>
              <a:t>colaboradores y sinergias</a:t>
            </a:r>
          </a:p>
        </p:txBody>
      </p:sp>
      <p:pic>
        <p:nvPicPr>
          <p:cNvPr id="5" name="Imagen 4" descr="Texto&#10;&#10;Descripción generada automáticamente">
            <a:extLst>
              <a:ext uri="{FF2B5EF4-FFF2-40B4-BE49-F238E27FC236}">
                <a16:creationId xmlns:a16="http://schemas.microsoft.com/office/drawing/2014/main" id="{3DA94C8A-D2AF-F37C-26D7-D254F37063F0}"/>
              </a:ext>
            </a:extLst>
          </p:cNvPr>
          <p:cNvPicPr>
            <a:picLocks noChangeAspect="1"/>
          </p:cNvPicPr>
          <p:nvPr/>
        </p:nvPicPr>
        <p:blipFill>
          <a:blip r:embed="rId4"/>
          <a:srcRect l="5199" t="4444" b="-889"/>
          <a:stretch/>
        </p:blipFill>
        <p:spPr>
          <a:xfrm>
            <a:off x="9519559" y="1394053"/>
            <a:ext cx="2514593" cy="1783581"/>
          </a:xfrm>
          <a:prstGeom prst="rect">
            <a:avLst/>
          </a:prstGeom>
        </p:spPr>
      </p:pic>
      <p:pic>
        <p:nvPicPr>
          <p:cNvPr id="6" name="Imagen 5" descr="Un grupo de personas con equipaje&#10;&#10;Descripción generada automáticamente">
            <a:extLst>
              <a:ext uri="{FF2B5EF4-FFF2-40B4-BE49-F238E27FC236}">
                <a16:creationId xmlns:a16="http://schemas.microsoft.com/office/drawing/2014/main" id="{A079B512-1364-28C7-C9B6-BF514C8D663A}"/>
              </a:ext>
            </a:extLst>
          </p:cNvPr>
          <p:cNvPicPr>
            <a:picLocks noChangeAspect="1"/>
          </p:cNvPicPr>
          <p:nvPr/>
        </p:nvPicPr>
        <p:blipFill>
          <a:blip r:embed="rId5"/>
          <a:srcRect l="5686" t="-604" r="-5351" b="121"/>
          <a:stretch/>
        </p:blipFill>
        <p:spPr>
          <a:xfrm>
            <a:off x="5963331" y="4052888"/>
            <a:ext cx="3759678" cy="2638447"/>
          </a:xfrm>
          <a:prstGeom prst="rect">
            <a:avLst/>
          </a:prstGeom>
        </p:spPr>
      </p:pic>
      <p:pic>
        <p:nvPicPr>
          <p:cNvPr id="12" name="Imagen 11" descr="Un grupo de personas en una sala&#10;&#10;Descripción generada automáticamente">
            <a:extLst>
              <a:ext uri="{FF2B5EF4-FFF2-40B4-BE49-F238E27FC236}">
                <a16:creationId xmlns:a16="http://schemas.microsoft.com/office/drawing/2014/main" id="{820D1AA2-FF5A-F772-2C62-395E267F4ED5}"/>
              </a:ext>
            </a:extLst>
          </p:cNvPr>
          <p:cNvPicPr>
            <a:picLocks noChangeAspect="1"/>
          </p:cNvPicPr>
          <p:nvPr/>
        </p:nvPicPr>
        <p:blipFill>
          <a:blip r:embed="rId6"/>
          <a:stretch>
            <a:fillRect/>
          </a:stretch>
        </p:blipFill>
        <p:spPr>
          <a:xfrm>
            <a:off x="5959928" y="1392011"/>
            <a:ext cx="4038600" cy="3028950"/>
          </a:xfrm>
          <a:prstGeom prst="rect">
            <a:avLst/>
          </a:prstGeom>
        </p:spPr>
      </p:pic>
      <p:pic>
        <p:nvPicPr>
          <p:cNvPr id="8" name="Imagen 7">
            <a:extLst>
              <a:ext uri="{FF2B5EF4-FFF2-40B4-BE49-F238E27FC236}">
                <a16:creationId xmlns:a16="http://schemas.microsoft.com/office/drawing/2014/main" id="{89AFAB1A-3E53-4418-A72D-B6CC4F68C528}"/>
              </a:ext>
            </a:extLst>
          </p:cNvPr>
          <p:cNvPicPr>
            <a:picLocks noChangeAspect="1"/>
          </p:cNvPicPr>
          <p:nvPr/>
        </p:nvPicPr>
        <p:blipFill>
          <a:blip r:embed="rId7"/>
          <a:stretch>
            <a:fillRect/>
          </a:stretch>
        </p:blipFill>
        <p:spPr>
          <a:xfrm>
            <a:off x="9520237" y="3141209"/>
            <a:ext cx="2513240" cy="3569154"/>
          </a:xfrm>
          <a:prstGeom prst="rect">
            <a:avLst/>
          </a:prstGeom>
        </p:spPr>
      </p:pic>
    </p:spTree>
    <p:extLst>
      <p:ext uri="{BB962C8B-B14F-4D97-AF65-F5344CB8AC3E}">
        <p14:creationId xmlns:p14="http://schemas.microsoft.com/office/powerpoint/2010/main" val="332822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2" name="Google Shape;96;p18">
            <a:extLst>
              <a:ext uri="{FF2B5EF4-FFF2-40B4-BE49-F238E27FC236}">
                <a16:creationId xmlns:a16="http://schemas.microsoft.com/office/drawing/2014/main" id="{9684B5B5-ED8E-D0FC-DDB6-1730DEBE7437}"/>
              </a:ext>
            </a:extLst>
          </p:cNvPr>
          <p:cNvSpPr txBox="1"/>
          <p:nvPr/>
        </p:nvSpPr>
        <p:spPr>
          <a:xfrm>
            <a:off x="200346" y="817338"/>
            <a:ext cx="9605231" cy="526400"/>
          </a:xfrm>
          <a:prstGeom prst="rect">
            <a:avLst/>
          </a:prstGeom>
          <a:noFill/>
          <a:ln>
            <a:noFill/>
          </a:ln>
        </p:spPr>
        <p:txBody>
          <a:bodyPr spcFirstLastPara="1" wrap="square" lIns="121900" tIns="121900" rIns="121900" bIns="121900" anchor="t" anchorCtr="0">
            <a:noAutofit/>
          </a:bodyPr>
          <a:lstStyle/>
          <a:p>
            <a:r>
              <a:rPr lang="es-CL" sz="2400" dirty="0">
                <a:latin typeface="Open Sans Light"/>
                <a:ea typeface="Open Sans Light"/>
                <a:cs typeface="Open Sans Light"/>
              </a:rPr>
              <a:t>RESULTADOS MÁS RELEVANTES</a:t>
            </a:r>
          </a:p>
        </p:txBody>
      </p:sp>
      <p:sp>
        <p:nvSpPr>
          <p:cNvPr id="4" name="CuadroTexto 3">
            <a:extLst>
              <a:ext uri="{FF2B5EF4-FFF2-40B4-BE49-F238E27FC236}">
                <a16:creationId xmlns:a16="http://schemas.microsoft.com/office/drawing/2014/main" id="{8FD29D82-038B-337F-E331-ED1A85ADE695}"/>
              </a:ext>
            </a:extLst>
          </p:cNvPr>
          <p:cNvSpPr txBox="1"/>
          <p:nvPr/>
        </p:nvSpPr>
        <p:spPr>
          <a:xfrm>
            <a:off x="200346" y="1258402"/>
            <a:ext cx="388752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dirty="0"/>
          </a:p>
          <a:p>
            <a:r>
              <a:rPr lang="es-ES" sz="2400" b="1">
                <a:solidFill>
                  <a:schemeClr val="accent6">
                    <a:lumMod val="76000"/>
                  </a:schemeClr>
                </a:solidFill>
                <a:ea typeface="Calibri"/>
                <a:cs typeface="Calibri"/>
              </a:rPr>
              <a:t>Camarones: </a:t>
            </a:r>
          </a:p>
          <a:p>
            <a:pPr marL="285750" indent="-285750">
              <a:buFont typeface="Arial"/>
              <a:buChar char="•"/>
            </a:pPr>
            <a:r>
              <a:rPr lang="es-ES" b="1">
                <a:ea typeface="Calibri"/>
                <a:cs typeface="Calibri"/>
              </a:rPr>
              <a:t>Codpa</a:t>
            </a:r>
            <a:r>
              <a:rPr lang="es-ES" dirty="0">
                <a:ea typeface="Calibri"/>
                <a:cs typeface="Calibri"/>
              </a:rPr>
              <a:t>: </a:t>
            </a:r>
            <a:r>
              <a:rPr lang="es-ES" b="1">
                <a:ea typeface="Calibri"/>
                <a:cs typeface="Calibri"/>
              </a:rPr>
              <a:t>Escasez hídrica</a:t>
            </a:r>
            <a:r>
              <a:rPr lang="es-ES" dirty="0">
                <a:ea typeface="Calibri"/>
                <a:cs typeface="Calibri"/>
              </a:rPr>
              <a:t> como primera prioridad -&gt; </a:t>
            </a:r>
            <a:r>
              <a:rPr lang="es-ES" b="1">
                <a:ea typeface="Calibri"/>
                <a:cs typeface="Calibri"/>
              </a:rPr>
              <a:t>Apoyo a SSR</a:t>
            </a:r>
            <a:r>
              <a:rPr lang="es-ES" dirty="0">
                <a:ea typeface="Calibri"/>
                <a:cs typeface="Calibri"/>
              </a:rPr>
              <a:t> con obras para manejar turbiedad por crecidas, dar prioridad al uso local</a:t>
            </a:r>
          </a:p>
          <a:p>
            <a:pPr marL="285750" indent="-285750">
              <a:buFont typeface="Arial"/>
              <a:buChar char="•"/>
            </a:pPr>
            <a:r>
              <a:rPr lang="es-ES" b="1">
                <a:ea typeface="Calibri"/>
                <a:cs typeface="Calibri"/>
              </a:rPr>
              <a:t>Vectores asociados al uso de bidones</a:t>
            </a:r>
            <a:r>
              <a:rPr lang="es-ES" dirty="0">
                <a:ea typeface="Calibri"/>
                <a:cs typeface="Calibri"/>
              </a:rPr>
              <a:t> de agua para consumo</a:t>
            </a:r>
          </a:p>
          <a:p>
            <a:pPr marL="285750" indent="-285750">
              <a:buFont typeface="Arial"/>
              <a:buChar char="•"/>
            </a:pPr>
            <a:r>
              <a:rPr lang="es-ES" b="1">
                <a:ea typeface="Calibri"/>
                <a:cs typeface="Calibri"/>
              </a:rPr>
              <a:t>Desconexión </a:t>
            </a:r>
            <a:r>
              <a:rPr lang="es-ES" dirty="0">
                <a:ea typeface="Calibri"/>
                <a:cs typeface="Calibri"/>
              </a:rPr>
              <a:t>telefónica e internet</a:t>
            </a:r>
          </a:p>
          <a:p>
            <a:pPr marL="285750" indent="-285750">
              <a:buFont typeface="Arial"/>
              <a:buChar char="•"/>
            </a:pPr>
            <a:r>
              <a:rPr lang="es-ES" dirty="0">
                <a:ea typeface="Calibri"/>
                <a:cs typeface="Calibri"/>
              </a:rPr>
              <a:t>Iniciativas de </a:t>
            </a:r>
            <a:r>
              <a:rPr lang="es-ES" b="1">
                <a:ea typeface="Calibri"/>
                <a:cs typeface="Calibri"/>
              </a:rPr>
              <a:t>desalinización </a:t>
            </a:r>
            <a:r>
              <a:rPr lang="es-ES" dirty="0">
                <a:ea typeface="Calibri"/>
                <a:cs typeface="Calibri"/>
              </a:rPr>
              <a:t>a explorarse</a:t>
            </a:r>
            <a:r>
              <a:rPr lang="es-ES">
                <a:ea typeface="Calibri"/>
                <a:cs typeface="Calibri"/>
              </a:rPr>
              <a:t> hacia la costa</a:t>
            </a:r>
            <a:endParaRPr lang="es-ES" dirty="0">
              <a:ea typeface="Calibri"/>
              <a:cs typeface="Calibri"/>
            </a:endParaRPr>
          </a:p>
          <a:p>
            <a:pPr marL="285750" indent="-285750">
              <a:buFont typeface="Arial"/>
              <a:buChar char="•"/>
            </a:pPr>
            <a:r>
              <a:rPr lang="es-ES" b="1">
                <a:ea typeface="Calibri"/>
                <a:cs typeface="Calibri"/>
              </a:rPr>
              <a:t>Degradación de pasturas y bofedales</a:t>
            </a:r>
            <a:r>
              <a:rPr lang="es-ES" dirty="0">
                <a:ea typeface="Calibri"/>
                <a:cs typeface="Calibri"/>
              </a:rPr>
              <a:t> para alimentación ganadera </a:t>
            </a:r>
          </a:p>
          <a:p>
            <a:endParaRPr lang="es-ES" dirty="0">
              <a:ea typeface="Calibri"/>
              <a:cs typeface="Calibri"/>
            </a:endParaRPr>
          </a:p>
          <a:p>
            <a:endParaRPr lang="es-ES" dirty="0">
              <a:ea typeface="Calibri"/>
              <a:cs typeface="Calibri"/>
            </a:endParaRPr>
          </a:p>
          <a:p>
            <a:endParaRPr lang="es-ES" dirty="0">
              <a:ea typeface="Calibri"/>
              <a:cs typeface="Calibri"/>
            </a:endParaRPr>
          </a:p>
        </p:txBody>
      </p:sp>
      <p:sp>
        <p:nvSpPr>
          <p:cNvPr id="5" name="CuadroTexto 4">
            <a:extLst>
              <a:ext uri="{FF2B5EF4-FFF2-40B4-BE49-F238E27FC236}">
                <a16:creationId xmlns:a16="http://schemas.microsoft.com/office/drawing/2014/main" id="{12E4AA79-34C2-09B1-3748-CE4BCD44D156}"/>
              </a:ext>
            </a:extLst>
          </p:cNvPr>
          <p:cNvSpPr txBox="1"/>
          <p:nvPr/>
        </p:nvSpPr>
        <p:spPr>
          <a:xfrm>
            <a:off x="4123105" y="1258401"/>
            <a:ext cx="4158341"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dirty="0">
              <a:ea typeface="Calibri"/>
              <a:cs typeface="Calibri"/>
            </a:endParaRPr>
          </a:p>
          <a:p>
            <a:r>
              <a:rPr lang="es-ES" sz="2400" b="1">
                <a:solidFill>
                  <a:srgbClr val="7030A0"/>
                </a:solidFill>
                <a:ea typeface="Calibri"/>
                <a:cs typeface="Calibri"/>
              </a:rPr>
              <a:t>Arica: </a:t>
            </a:r>
          </a:p>
          <a:p>
            <a:pPr marL="285750" indent="-285750">
              <a:buFont typeface="Arial"/>
              <a:buChar char="•"/>
            </a:pPr>
            <a:r>
              <a:rPr lang="es-ES" dirty="0">
                <a:ea typeface="Calibri"/>
                <a:cs typeface="Calibri"/>
              </a:rPr>
              <a:t>Desafíos asociados al </a:t>
            </a:r>
            <a:r>
              <a:rPr lang="es-ES" b="1">
                <a:ea typeface="Calibri"/>
                <a:cs typeface="Calibri"/>
              </a:rPr>
              <a:t>crecimiento de la ciudad</a:t>
            </a:r>
            <a:r>
              <a:rPr lang="es-ES" dirty="0">
                <a:ea typeface="Calibri"/>
                <a:cs typeface="Calibri"/>
              </a:rPr>
              <a:t> -&gt; Asentamientos irregulares en quebradas, parcelaciones en orilla de ríos </a:t>
            </a:r>
          </a:p>
          <a:p>
            <a:pPr marL="285750" indent="-285750">
              <a:buFont typeface="Arial"/>
              <a:buChar char="•"/>
            </a:pPr>
            <a:r>
              <a:rPr lang="es-ES" dirty="0">
                <a:ea typeface="Calibri"/>
                <a:cs typeface="Calibri"/>
              </a:rPr>
              <a:t>Falta de áreas verdes y sombreadas</a:t>
            </a:r>
          </a:p>
          <a:p>
            <a:pPr marL="285750" indent="-285750">
              <a:buFont typeface="Arial"/>
              <a:buChar char="•"/>
            </a:pPr>
            <a:r>
              <a:rPr lang="es-ES" dirty="0">
                <a:ea typeface="Calibri"/>
                <a:cs typeface="Calibri"/>
              </a:rPr>
              <a:t>Falta de alternativas para </a:t>
            </a:r>
            <a:r>
              <a:rPr lang="es-ES" b="1">
                <a:ea typeface="Calibri"/>
                <a:cs typeface="Calibri"/>
              </a:rPr>
              <a:t>gestión de residuos domiciliarios y agrícolas</a:t>
            </a:r>
          </a:p>
          <a:p>
            <a:pPr marL="285750" indent="-285750">
              <a:buFont typeface="Arial"/>
              <a:buChar char="•"/>
            </a:pPr>
            <a:r>
              <a:rPr lang="es-ES" dirty="0">
                <a:ea typeface="Calibri"/>
                <a:cs typeface="Calibri"/>
              </a:rPr>
              <a:t>Producción de las </a:t>
            </a:r>
            <a:r>
              <a:rPr lang="es-ES" b="1">
                <a:ea typeface="Calibri"/>
                <a:cs typeface="Calibri"/>
              </a:rPr>
              <a:t>cuencas de </a:t>
            </a:r>
            <a:r>
              <a:rPr lang="es-ES" b="1" err="1">
                <a:ea typeface="Calibri"/>
                <a:cs typeface="Calibri"/>
              </a:rPr>
              <a:t>LLuta</a:t>
            </a:r>
            <a:r>
              <a:rPr lang="es-ES" b="1">
                <a:ea typeface="Calibri"/>
                <a:cs typeface="Calibri"/>
              </a:rPr>
              <a:t> y San José afectadas por sequía y calores</a:t>
            </a:r>
            <a:endParaRPr lang="es-ES" dirty="0">
              <a:ea typeface="Calibri"/>
              <a:cs typeface="Calibri"/>
            </a:endParaRPr>
          </a:p>
          <a:p>
            <a:pPr marL="285750" indent="-285750">
              <a:buFont typeface="Arial"/>
              <a:buChar char="•"/>
            </a:pPr>
            <a:r>
              <a:rPr lang="es-ES" b="1">
                <a:ea typeface="Calibri"/>
                <a:cs typeface="Calibri"/>
              </a:rPr>
              <a:t>Canalizaciones </a:t>
            </a:r>
            <a:r>
              <a:rPr lang="es-ES" dirty="0">
                <a:ea typeface="Calibri"/>
                <a:cs typeface="Calibri"/>
              </a:rPr>
              <a:t>afectando dinámicas del río San José</a:t>
            </a:r>
          </a:p>
          <a:p>
            <a:pPr marL="285750" indent="-285750">
              <a:buFont typeface="Arial"/>
              <a:buChar char="•"/>
            </a:pPr>
            <a:r>
              <a:rPr lang="es-ES" dirty="0">
                <a:ea typeface="Calibri"/>
                <a:cs typeface="Calibri"/>
              </a:rPr>
              <a:t>Aumento de </a:t>
            </a:r>
            <a:r>
              <a:rPr lang="es-ES" b="1">
                <a:ea typeface="Calibri"/>
                <a:cs typeface="Calibri"/>
              </a:rPr>
              <a:t>vectores sanitarios</a:t>
            </a:r>
            <a:r>
              <a:rPr lang="es-ES" dirty="0">
                <a:ea typeface="Calibri"/>
                <a:cs typeface="Calibri"/>
              </a:rPr>
              <a:t> por alza de temperaturas</a:t>
            </a:r>
          </a:p>
          <a:p>
            <a:pPr marL="285750" indent="-285750">
              <a:buFont typeface="Arial"/>
              <a:buChar char="•"/>
            </a:pPr>
            <a:r>
              <a:rPr lang="es-ES" b="1">
                <a:ea typeface="Calibri"/>
                <a:cs typeface="Calibri"/>
              </a:rPr>
              <a:t>Humedal desprotegido</a:t>
            </a:r>
          </a:p>
          <a:p>
            <a:pPr marL="285750" indent="-285750">
              <a:buFont typeface="Arial"/>
              <a:buChar char="•"/>
            </a:pPr>
            <a:r>
              <a:rPr lang="es-ES" b="1">
                <a:ea typeface="Calibri"/>
                <a:cs typeface="Calibri"/>
              </a:rPr>
              <a:t>Afectación de flora y fauna nativa </a:t>
            </a:r>
            <a:r>
              <a:rPr lang="es-ES" dirty="0">
                <a:ea typeface="Calibri"/>
                <a:cs typeface="Calibri"/>
              </a:rPr>
              <a:t>por instalación de </a:t>
            </a:r>
            <a:r>
              <a:rPr lang="es-ES" b="1">
                <a:ea typeface="Calibri"/>
                <a:cs typeface="Calibri"/>
              </a:rPr>
              <a:t>invernaderos </a:t>
            </a:r>
          </a:p>
          <a:p>
            <a:endParaRPr lang="es-ES" dirty="0">
              <a:ea typeface="Calibri"/>
              <a:cs typeface="Calibri"/>
            </a:endParaRPr>
          </a:p>
          <a:p>
            <a:endParaRPr lang="es-ES" dirty="0">
              <a:ea typeface="Calibri"/>
              <a:cs typeface="Calibri"/>
            </a:endParaRPr>
          </a:p>
          <a:p>
            <a:endParaRPr lang="es-ES" dirty="0">
              <a:ea typeface="Calibri"/>
              <a:cs typeface="Calibri"/>
            </a:endParaRPr>
          </a:p>
          <a:p>
            <a:endParaRPr lang="es-ES" dirty="0">
              <a:ea typeface="Calibri"/>
              <a:cs typeface="Calibri"/>
            </a:endParaRPr>
          </a:p>
          <a:p>
            <a:endParaRPr lang="es-ES" dirty="0">
              <a:ea typeface="Calibri"/>
              <a:cs typeface="Calibri"/>
            </a:endParaRPr>
          </a:p>
          <a:p>
            <a:endParaRPr lang="es-ES" dirty="0">
              <a:ea typeface="Calibri"/>
              <a:cs typeface="Calibri"/>
            </a:endParaRPr>
          </a:p>
        </p:txBody>
      </p:sp>
      <p:sp>
        <p:nvSpPr>
          <p:cNvPr id="6" name="CuadroTexto 5">
            <a:extLst>
              <a:ext uri="{FF2B5EF4-FFF2-40B4-BE49-F238E27FC236}">
                <a16:creationId xmlns:a16="http://schemas.microsoft.com/office/drawing/2014/main" id="{D32E84F5-2479-5C7E-6F19-2EC5C9AB0855}"/>
              </a:ext>
            </a:extLst>
          </p:cNvPr>
          <p:cNvSpPr txBox="1"/>
          <p:nvPr/>
        </p:nvSpPr>
        <p:spPr>
          <a:xfrm>
            <a:off x="8394959" y="1416967"/>
            <a:ext cx="3679370"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dirty="0"/>
          </a:p>
          <a:p>
            <a:r>
              <a:rPr lang="es-ES" sz="2400" b="1">
                <a:solidFill>
                  <a:schemeClr val="accent5"/>
                </a:solidFill>
                <a:ea typeface="Calibri"/>
                <a:cs typeface="Calibri"/>
              </a:rPr>
              <a:t>Putre: </a:t>
            </a:r>
          </a:p>
          <a:p>
            <a:pPr marL="285750" indent="-285750">
              <a:buFont typeface="Arial"/>
              <a:buChar char="•"/>
            </a:pPr>
            <a:r>
              <a:rPr lang="es-ES" b="1">
                <a:ea typeface="Calibri"/>
                <a:cs typeface="Calibri"/>
              </a:rPr>
              <a:t>Protección de bofedales</a:t>
            </a:r>
            <a:r>
              <a:rPr lang="es-ES" dirty="0">
                <a:ea typeface="Calibri"/>
                <a:cs typeface="Calibri"/>
              </a:rPr>
              <a:t> para </a:t>
            </a:r>
            <a:r>
              <a:rPr lang="es-ES" b="1">
                <a:ea typeface="Calibri"/>
                <a:cs typeface="Calibri"/>
              </a:rPr>
              <a:t>ganadería </a:t>
            </a:r>
            <a:r>
              <a:rPr lang="es-ES" dirty="0">
                <a:ea typeface="Calibri"/>
                <a:cs typeface="Calibri"/>
              </a:rPr>
              <a:t>y como </a:t>
            </a:r>
            <a:r>
              <a:rPr lang="es-ES" b="1">
                <a:ea typeface="Calibri"/>
                <a:cs typeface="Calibri"/>
              </a:rPr>
              <a:t>reservorio </a:t>
            </a:r>
            <a:r>
              <a:rPr lang="es-ES" dirty="0">
                <a:ea typeface="Calibri"/>
                <a:cs typeface="Calibri"/>
              </a:rPr>
              <a:t>de recurso hídrico para toda la zona</a:t>
            </a:r>
          </a:p>
          <a:p>
            <a:pPr marL="285750" indent="-285750">
              <a:buFont typeface="Arial"/>
              <a:buChar char="•"/>
            </a:pPr>
            <a:r>
              <a:rPr lang="en-US" b="1">
                <a:ea typeface="Calibri"/>
                <a:cs typeface="Calibri"/>
              </a:rPr>
              <a:t>Ruta 11CH con alto tránsito</a:t>
            </a:r>
            <a:r>
              <a:rPr lang="en-US" dirty="0">
                <a:ea typeface="Calibri"/>
                <a:cs typeface="Calibri"/>
              </a:rPr>
              <a:t> de camiones: </a:t>
            </a:r>
            <a:r>
              <a:rPr lang="en-US" b="1">
                <a:ea typeface="Calibri"/>
                <a:cs typeface="Calibri"/>
              </a:rPr>
              <a:t>volcamientos </a:t>
            </a:r>
            <a:r>
              <a:rPr lang="en-US" dirty="0">
                <a:ea typeface="Calibri"/>
                <a:cs typeface="Calibri"/>
              </a:rPr>
              <a:t>de materiales </a:t>
            </a:r>
            <a:r>
              <a:rPr lang="en-US" dirty="0" err="1">
                <a:ea typeface="Calibri"/>
                <a:cs typeface="Calibri"/>
              </a:rPr>
              <a:t>peligrosos</a:t>
            </a:r>
            <a:r>
              <a:rPr lang="en-US" dirty="0">
                <a:ea typeface="Calibri"/>
                <a:cs typeface="Calibri"/>
              </a:rPr>
              <a:t> </a:t>
            </a:r>
            <a:r>
              <a:rPr lang="en-US" b="1">
                <a:ea typeface="Calibri"/>
                <a:cs typeface="Calibri"/>
              </a:rPr>
              <a:t>y</a:t>
            </a:r>
            <a:r>
              <a:rPr lang="en-US" dirty="0">
                <a:ea typeface="Calibri"/>
                <a:cs typeface="Calibri"/>
              </a:rPr>
              <a:t> </a:t>
            </a:r>
            <a:r>
              <a:rPr lang="en-US" b="1" err="1">
                <a:ea typeface="Calibri"/>
                <a:cs typeface="Calibri"/>
              </a:rPr>
              <a:t>basura</a:t>
            </a:r>
            <a:r>
              <a:rPr lang="en-US" b="1">
                <a:ea typeface="Calibri"/>
                <a:cs typeface="Calibri"/>
              </a:rPr>
              <a:t> </a:t>
            </a:r>
            <a:endParaRPr lang="es-ES" b="1">
              <a:ea typeface="Calibri"/>
              <a:cs typeface="Calibri"/>
            </a:endParaRPr>
          </a:p>
          <a:p>
            <a:pPr marL="285750" indent="-285750">
              <a:buFont typeface="Arial"/>
              <a:buChar char="•"/>
            </a:pPr>
            <a:r>
              <a:rPr lang="en-US" b="1" err="1">
                <a:ea typeface="Calibri"/>
                <a:cs typeface="Calibri"/>
              </a:rPr>
              <a:t>Minería</a:t>
            </a:r>
            <a:r>
              <a:rPr lang="en-US" b="1">
                <a:ea typeface="Calibri"/>
                <a:cs typeface="Calibri"/>
              </a:rPr>
              <a:t> </a:t>
            </a:r>
            <a:r>
              <a:rPr lang="en-US" dirty="0" err="1">
                <a:ea typeface="Calibri"/>
                <a:cs typeface="Calibri"/>
              </a:rPr>
              <a:t>fuera</a:t>
            </a:r>
            <a:r>
              <a:rPr lang="en-US" dirty="0">
                <a:ea typeface="Calibri"/>
                <a:cs typeface="Calibri"/>
              </a:rPr>
              <a:t> de la </a:t>
            </a:r>
            <a:r>
              <a:rPr lang="en-US" dirty="0" err="1">
                <a:ea typeface="Calibri"/>
                <a:cs typeface="Calibri"/>
              </a:rPr>
              <a:t>comuna</a:t>
            </a:r>
            <a:r>
              <a:rPr lang="en-US" dirty="0">
                <a:ea typeface="Calibri"/>
                <a:cs typeface="Calibri"/>
              </a:rPr>
              <a:t> (y del </a:t>
            </a:r>
            <a:r>
              <a:rPr lang="en-US" dirty="0" err="1">
                <a:ea typeface="Calibri"/>
                <a:cs typeface="Calibri"/>
              </a:rPr>
              <a:t>país</a:t>
            </a:r>
            <a:r>
              <a:rPr lang="en-US" dirty="0">
                <a:ea typeface="Calibri"/>
                <a:cs typeface="Calibri"/>
              </a:rPr>
              <a:t>) </a:t>
            </a:r>
            <a:r>
              <a:rPr lang="en-US" dirty="0" err="1">
                <a:ea typeface="Calibri"/>
                <a:cs typeface="Calibri"/>
              </a:rPr>
              <a:t>modifica</a:t>
            </a:r>
            <a:r>
              <a:rPr lang="en-US" dirty="0">
                <a:ea typeface="Calibri"/>
                <a:cs typeface="Calibri"/>
              </a:rPr>
              <a:t> </a:t>
            </a:r>
            <a:r>
              <a:rPr lang="en-US" b="1" err="1">
                <a:ea typeface="Calibri"/>
                <a:cs typeface="Calibri"/>
              </a:rPr>
              <a:t>calidad</a:t>
            </a:r>
            <a:r>
              <a:rPr lang="en-US" b="1">
                <a:ea typeface="Calibri"/>
                <a:cs typeface="Calibri"/>
              </a:rPr>
              <a:t> del </a:t>
            </a:r>
            <a:r>
              <a:rPr lang="en-US" b="1" err="1">
                <a:ea typeface="Calibri"/>
                <a:cs typeface="Calibri"/>
              </a:rPr>
              <a:t>agua</a:t>
            </a:r>
            <a:r>
              <a:rPr lang="en-US" dirty="0">
                <a:ea typeface="Calibri"/>
                <a:cs typeface="Calibri"/>
              </a:rPr>
              <a:t> (</a:t>
            </a:r>
            <a:r>
              <a:rPr lang="en-US" dirty="0" err="1">
                <a:ea typeface="Calibri"/>
                <a:cs typeface="Calibri"/>
              </a:rPr>
              <a:t>pero</a:t>
            </a:r>
            <a:r>
              <a:rPr lang="en-US" dirty="0">
                <a:ea typeface="Calibri"/>
                <a:cs typeface="Calibri"/>
              </a:rPr>
              <a:t> </a:t>
            </a:r>
            <a:r>
              <a:rPr lang="en-US" dirty="0" err="1">
                <a:ea typeface="Calibri"/>
                <a:cs typeface="Calibri"/>
              </a:rPr>
              <a:t>faltan</a:t>
            </a:r>
            <a:r>
              <a:rPr lang="en-US" dirty="0">
                <a:ea typeface="Calibri"/>
                <a:cs typeface="Calibri"/>
              </a:rPr>
              <a:t> </a:t>
            </a:r>
            <a:r>
              <a:rPr lang="en-US" dirty="0" err="1">
                <a:ea typeface="Calibri"/>
                <a:cs typeface="Calibri"/>
              </a:rPr>
              <a:t>estudios</a:t>
            </a:r>
            <a:r>
              <a:rPr lang="en-US" dirty="0">
                <a:ea typeface="Calibri"/>
                <a:cs typeface="Calibri"/>
              </a:rPr>
              <a:t> para </a:t>
            </a:r>
            <a:r>
              <a:rPr lang="en-US" dirty="0" err="1">
                <a:ea typeface="Calibri"/>
                <a:cs typeface="Calibri"/>
              </a:rPr>
              <a:t>identificar</a:t>
            </a:r>
            <a:r>
              <a:rPr lang="en-US" dirty="0">
                <a:ea typeface="Calibri"/>
                <a:cs typeface="Calibri"/>
              </a:rPr>
              <a:t>)</a:t>
            </a:r>
          </a:p>
          <a:p>
            <a:pPr marL="285750" indent="-285750">
              <a:buFont typeface="Arial"/>
              <a:buChar char="•"/>
            </a:pPr>
            <a:r>
              <a:rPr lang="en-US" err="1">
                <a:ea typeface="Calibri"/>
                <a:cs typeface="Calibri"/>
              </a:rPr>
              <a:t>Necesidad</a:t>
            </a:r>
            <a:r>
              <a:rPr lang="en-US">
                <a:ea typeface="Calibri"/>
                <a:cs typeface="Calibri"/>
              </a:rPr>
              <a:t> de </a:t>
            </a:r>
            <a:r>
              <a:rPr lang="en-US" b="1" err="1">
                <a:ea typeface="Calibri"/>
                <a:cs typeface="Calibri"/>
              </a:rPr>
              <a:t>priorización</a:t>
            </a:r>
            <a:r>
              <a:rPr lang="en-US" b="1">
                <a:ea typeface="Calibri"/>
                <a:cs typeface="Calibri"/>
              </a:rPr>
              <a:t> </a:t>
            </a:r>
            <a:r>
              <a:rPr lang="en-US">
                <a:ea typeface="Calibri"/>
                <a:cs typeface="Calibri"/>
              </a:rPr>
              <a:t>para </a:t>
            </a:r>
            <a:r>
              <a:rPr lang="en-US" dirty="0" err="1">
                <a:ea typeface="Calibri"/>
                <a:cs typeface="Calibri"/>
              </a:rPr>
              <a:t>comuneros</a:t>
            </a:r>
            <a:r>
              <a:rPr lang="en-US" dirty="0">
                <a:ea typeface="Calibri"/>
                <a:cs typeface="Calibri"/>
              </a:rPr>
              <a:t> </a:t>
            </a:r>
            <a:r>
              <a:rPr lang="en-US" err="1">
                <a:ea typeface="Calibri"/>
                <a:cs typeface="Calibri"/>
              </a:rPr>
              <a:t>e</a:t>
            </a:r>
            <a:r>
              <a:rPr lang="en-US" b="1" err="1">
                <a:ea typeface="Calibri"/>
                <a:cs typeface="Calibri"/>
              </a:rPr>
              <a:t>n</a:t>
            </a:r>
            <a:r>
              <a:rPr lang="en-US" b="1">
                <a:ea typeface="Calibri"/>
                <a:cs typeface="Calibri"/>
              </a:rPr>
              <a:t> la </a:t>
            </a:r>
            <a:r>
              <a:rPr lang="en-US" b="1" err="1">
                <a:ea typeface="Calibri"/>
                <a:cs typeface="Calibri"/>
              </a:rPr>
              <a:t>extracción</a:t>
            </a:r>
            <a:r>
              <a:rPr lang="en-US" b="1">
                <a:ea typeface="Calibri"/>
                <a:cs typeface="Calibri"/>
              </a:rPr>
              <a:t> de </a:t>
            </a:r>
            <a:r>
              <a:rPr lang="en-US" b="1" err="1">
                <a:ea typeface="Calibri"/>
                <a:cs typeface="Calibri"/>
              </a:rPr>
              <a:t>agua</a:t>
            </a:r>
            <a:endParaRPr lang="en-US" b="1">
              <a:ea typeface="Calibri"/>
              <a:cs typeface="Calibri"/>
            </a:endParaRPr>
          </a:p>
          <a:p>
            <a:endParaRPr lang="es-ES" b="1">
              <a:ea typeface="Calibri"/>
              <a:cs typeface="Calibri"/>
            </a:endParaRPr>
          </a:p>
        </p:txBody>
      </p:sp>
      <p:sp>
        <p:nvSpPr>
          <p:cNvPr id="8" name="Google Shape;96;p18">
            <a:extLst>
              <a:ext uri="{FF2B5EF4-FFF2-40B4-BE49-F238E27FC236}">
                <a16:creationId xmlns:a16="http://schemas.microsoft.com/office/drawing/2014/main" id="{2551F67F-0F3F-7F2D-FBE8-FDC960AE18A5}"/>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TALLERES PRESENCIALES</a:t>
            </a:r>
          </a:p>
        </p:txBody>
      </p:sp>
    </p:spTree>
    <p:extLst>
      <p:ext uri="{BB962C8B-B14F-4D97-AF65-F5344CB8AC3E}">
        <p14:creationId xmlns:p14="http://schemas.microsoft.com/office/powerpoint/2010/main" val="334309052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a:solidFill>
                  <a:srgbClr val="FFFFFF"/>
                </a:solidFill>
                <a:latin typeface="Open Sans Light"/>
                <a:ea typeface="Open Sans Light"/>
                <a:cs typeface="Open Sans Light"/>
              </a:rPr>
              <a:t>PRIORIZACIÓN DE MEDIDAS</a:t>
            </a:r>
            <a:endParaRPr lang="es-CL" sz="2400" dirty="0">
              <a:solidFill>
                <a:srgbClr val="FFFFFF"/>
              </a:solidFill>
              <a:latin typeface="Open Sans Light"/>
              <a:ea typeface="Open Sans Light"/>
              <a:cs typeface="Open Sans Light"/>
            </a:endParaRP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2" name="Google Shape;96;p18">
            <a:extLst>
              <a:ext uri="{FF2B5EF4-FFF2-40B4-BE49-F238E27FC236}">
                <a16:creationId xmlns:a16="http://schemas.microsoft.com/office/drawing/2014/main" id="{9684B5B5-ED8E-D0FC-DDB6-1730DEBE7437}"/>
              </a:ext>
            </a:extLst>
          </p:cNvPr>
          <p:cNvSpPr txBox="1"/>
          <p:nvPr/>
        </p:nvSpPr>
        <p:spPr>
          <a:xfrm>
            <a:off x="204893" y="917023"/>
            <a:ext cx="11609909" cy="535209"/>
          </a:xfrm>
          <a:prstGeom prst="rect">
            <a:avLst/>
          </a:prstGeom>
          <a:noFill/>
          <a:ln>
            <a:noFill/>
          </a:ln>
        </p:spPr>
        <p:txBody>
          <a:bodyPr spcFirstLastPara="1" wrap="square" lIns="121900" tIns="121900" rIns="121900" bIns="121900" anchor="t" anchorCtr="0">
            <a:noAutofit/>
          </a:bodyPr>
          <a:lstStyle/>
          <a:p>
            <a:pPr algn="just"/>
            <a:r>
              <a:rPr lang="es-ES" sz="2400" dirty="0">
                <a:latin typeface="Open Sans Light"/>
                <a:ea typeface="Open Sans Light"/>
                <a:cs typeface="Open Sans Light"/>
              </a:rPr>
              <a:t>R</a:t>
            </a:r>
            <a:r>
              <a:rPr lang="es-CL" sz="2400" dirty="0" err="1">
                <a:latin typeface="Open Sans Light"/>
                <a:ea typeface="Open Sans Light"/>
                <a:cs typeface="Open Sans Light"/>
              </a:rPr>
              <a:t>etroalimentación</a:t>
            </a:r>
            <a:r>
              <a:rPr lang="es-CL" sz="2400" dirty="0">
                <a:latin typeface="Open Sans Light"/>
                <a:ea typeface="Open Sans Light"/>
                <a:cs typeface="Open Sans Light"/>
              </a:rPr>
              <a:t> por medio de tabla Excel compartida (criterios de urgencia, eficacia, factibilidad de implementación, factibilidad financiera) / </a:t>
            </a:r>
            <a:r>
              <a:rPr lang="es-CL" sz="2400">
                <a:latin typeface="Open Sans Light"/>
                <a:ea typeface="Open Sans Light"/>
                <a:cs typeface="Open Sans Light"/>
              </a:rPr>
              <a:t>Reuniones</a:t>
            </a:r>
            <a:r>
              <a:rPr lang="es-CL" sz="2400" dirty="0">
                <a:latin typeface="Open Sans Light"/>
                <a:ea typeface="Open Sans Light"/>
                <a:cs typeface="Open Sans Light"/>
              </a:rPr>
              <a:t> virtuales</a:t>
            </a:r>
          </a:p>
        </p:txBody>
      </p:sp>
      <p:pic>
        <p:nvPicPr>
          <p:cNvPr id="5" name="Imagen 4">
            <a:extLst>
              <a:ext uri="{FF2B5EF4-FFF2-40B4-BE49-F238E27FC236}">
                <a16:creationId xmlns:a16="http://schemas.microsoft.com/office/drawing/2014/main" id="{A774A5C8-7634-8093-D8C9-322BA5ED2452}"/>
              </a:ext>
            </a:extLst>
          </p:cNvPr>
          <p:cNvPicPr>
            <a:picLocks noChangeAspect="1"/>
          </p:cNvPicPr>
          <p:nvPr/>
        </p:nvPicPr>
        <p:blipFill>
          <a:blip r:embed="rId4"/>
          <a:stretch>
            <a:fillRect/>
          </a:stretch>
        </p:blipFill>
        <p:spPr>
          <a:xfrm>
            <a:off x="2699014" y="2411350"/>
            <a:ext cx="9424883" cy="4305784"/>
          </a:xfrm>
          <a:prstGeom prst="rect">
            <a:avLst/>
          </a:prstGeom>
        </p:spPr>
      </p:pic>
      <p:sp>
        <p:nvSpPr>
          <p:cNvPr id="6" name="CuadroTexto 5">
            <a:extLst>
              <a:ext uri="{FF2B5EF4-FFF2-40B4-BE49-F238E27FC236}">
                <a16:creationId xmlns:a16="http://schemas.microsoft.com/office/drawing/2014/main" id="{1CB7A2C1-6D67-F155-281F-665C7F2072D5}"/>
              </a:ext>
            </a:extLst>
          </p:cNvPr>
          <p:cNvSpPr txBox="1"/>
          <p:nvPr/>
        </p:nvSpPr>
        <p:spPr>
          <a:xfrm>
            <a:off x="38714" y="3093395"/>
            <a:ext cx="2709827" cy="2923877"/>
          </a:xfrm>
          <a:prstGeom prst="rect">
            <a:avLst/>
          </a:prstGeom>
          <a:noFill/>
        </p:spPr>
        <p:txBody>
          <a:bodyPr wrap="square" lIns="91440" tIns="45720" rIns="91440" bIns="45720" rtlCol="0" anchor="t">
            <a:spAutoFit/>
          </a:bodyPr>
          <a:lstStyle/>
          <a:p>
            <a:r>
              <a:rPr lang="es-CL" sz="1400">
                <a:latin typeface="Open Sans Light"/>
                <a:ea typeface="Open Sans Light"/>
                <a:cs typeface="Open Sans Light"/>
              </a:rPr>
              <a:t>Arica: SECPLAN, DIDERU, Dpto. de Medio Ambiente, Dpto. de Emergencias</a:t>
            </a:r>
          </a:p>
          <a:p>
            <a:endParaRPr lang="es-CL" sz="1400">
              <a:latin typeface="Open Sans Light"/>
              <a:ea typeface="Open Sans Light"/>
              <a:cs typeface="Open Sans Light"/>
            </a:endParaRPr>
          </a:p>
          <a:p>
            <a:r>
              <a:rPr lang="es-CL" sz="1400">
                <a:latin typeface="Open Sans Light"/>
                <a:ea typeface="Open Sans Light"/>
                <a:cs typeface="Open Sans Light"/>
              </a:rPr>
              <a:t>Putre: encargada de Medio Ambiente, Profesionales Servicio País</a:t>
            </a:r>
          </a:p>
          <a:p>
            <a:endParaRPr lang="es-CL" sz="1400">
              <a:latin typeface="Open Sans Light"/>
              <a:ea typeface="Open Sans Light"/>
              <a:cs typeface="Open Sans Light"/>
            </a:endParaRPr>
          </a:p>
          <a:p>
            <a:r>
              <a:rPr lang="es-CL" sz="1400">
                <a:latin typeface="Open Sans Light"/>
                <a:ea typeface="Open Sans Light"/>
                <a:cs typeface="Open Sans Light"/>
              </a:rPr>
              <a:t>Camarones: Alcalde</a:t>
            </a:r>
          </a:p>
          <a:p>
            <a:r>
              <a:rPr lang="es-CL" sz="1400">
                <a:latin typeface="Open Sans Light"/>
                <a:ea typeface="Open Sans Light"/>
                <a:cs typeface="Open Sans Light"/>
              </a:rPr>
              <a:t>Profesionales Seremi MMA</a:t>
            </a:r>
          </a:p>
          <a:p>
            <a:r>
              <a:rPr lang="es-CL" sz="1400">
                <a:latin typeface="Open Sans Light"/>
                <a:ea typeface="Open Sans Light"/>
                <a:cs typeface="Open Sans Light"/>
              </a:rPr>
              <a:t>Contrapartes BID y MMA nivel central</a:t>
            </a:r>
          </a:p>
          <a:p>
            <a:endParaRPr lang="es-CL" sz="1600">
              <a:ea typeface="Calibri"/>
              <a:cs typeface="Calibri"/>
            </a:endParaRPr>
          </a:p>
        </p:txBody>
      </p:sp>
    </p:spTree>
    <p:extLst>
      <p:ext uri="{BB962C8B-B14F-4D97-AF65-F5344CB8AC3E}">
        <p14:creationId xmlns:p14="http://schemas.microsoft.com/office/powerpoint/2010/main" val="51974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POSIBLES MEDIDAS DE ADAPTACIÓN (1/4)</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15" name="Imagen 14">
            <a:extLst>
              <a:ext uri="{FF2B5EF4-FFF2-40B4-BE49-F238E27FC236}">
                <a16:creationId xmlns:a16="http://schemas.microsoft.com/office/drawing/2014/main" id="{3F4D20B5-330B-ACFF-A6CC-E93E51A58B21}"/>
              </a:ext>
            </a:extLst>
          </p:cNvPr>
          <p:cNvPicPr>
            <a:picLocks noChangeAspect="1"/>
          </p:cNvPicPr>
          <p:nvPr/>
        </p:nvPicPr>
        <p:blipFill>
          <a:blip r:embed="rId4"/>
          <a:stretch>
            <a:fillRect/>
          </a:stretch>
        </p:blipFill>
        <p:spPr>
          <a:xfrm>
            <a:off x="444162" y="822738"/>
            <a:ext cx="11303675" cy="5987786"/>
          </a:xfrm>
          <a:prstGeom prst="rect">
            <a:avLst/>
          </a:prstGeom>
        </p:spPr>
      </p:pic>
    </p:spTree>
    <p:extLst>
      <p:ext uri="{BB962C8B-B14F-4D97-AF65-F5344CB8AC3E}">
        <p14:creationId xmlns:p14="http://schemas.microsoft.com/office/powerpoint/2010/main" val="304034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POSIBLES MEDIDAS DE ADAPTACIÓN (2/4)</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6" name="Imagen 5">
            <a:extLst>
              <a:ext uri="{FF2B5EF4-FFF2-40B4-BE49-F238E27FC236}">
                <a16:creationId xmlns:a16="http://schemas.microsoft.com/office/drawing/2014/main" id="{25E75562-8D60-96BC-935F-66EDB61F6420}"/>
              </a:ext>
            </a:extLst>
          </p:cNvPr>
          <p:cNvPicPr>
            <a:picLocks noChangeAspect="1"/>
          </p:cNvPicPr>
          <p:nvPr/>
        </p:nvPicPr>
        <p:blipFill>
          <a:blip r:embed="rId4"/>
          <a:stretch>
            <a:fillRect/>
          </a:stretch>
        </p:blipFill>
        <p:spPr>
          <a:xfrm>
            <a:off x="16142" y="812799"/>
            <a:ext cx="12192000" cy="5442350"/>
          </a:xfrm>
          <a:prstGeom prst="rect">
            <a:avLst/>
          </a:prstGeom>
        </p:spPr>
      </p:pic>
    </p:spTree>
    <p:extLst>
      <p:ext uri="{BB962C8B-B14F-4D97-AF65-F5344CB8AC3E}">
        <p14:creationId xmlns:p14="http://schemas.microsoft.com/office/powerpoint/2010/main" val="89847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lang="es-CL"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2289637" y="155967"/>
            <a:ext cx="9506154" cy="515962"/>
          </a:xfrm>
          <a:prstGeom prst="rect">
            <a:avLst/>
          </a:prstGeom>
          <a:noFill/>
          <a:ln>
            <a:noFill/>
          </a:ln>
        </p:spPr>
        <p:txBody>
          <a:bodyPr spcFirstLastPara="1" wrap="square" lIns="121900" tIns="121900" rIns="121900" bIns="121900" anchor="t" anchorCtr="0">
            <a:noAutofit/>
          </a:bodyPr>
          <a:lstStyle/>
          <a:p>
            <a:pPr algn="r"/>
            <a:r>
              <a:rPr lang="es-CL" sz="2400">
                <a:solidFill>
                  <a:srgbClr val="FFFFFF"/>
                </a:solidFill>
                <a:latin typeface="Open Sans Light"/>
              </a:rPr>
              <a:t>OBJETIVOS DE LA CONSULTORÍA</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4" name="CuadroTexto 13">
            <a:extLst>
              <a:ext uri="{FF2B5EF4-FFF2-40B4-BE49-F238E27FC236}">
                <a16:creationId xmlns:a16="http://schemas.microsoft.com/office/drawing/2014/main" id="{0AB76C10-06FA-4EAB-B38C-341FBB1B3054}"/>
              </a:ext>
            </a:extLst>
          </p:cNvPr>
          <p:cNvSpPr txBox="1"/>
          <p:nvPr/>
        </p:nvSpPr>
        <p:spPr>
          <a:xfrm>
            <a:off x="449486" y="968312"/>
            <a:ext cx="11539313" cy="1309589"/>
          </a:xfrm>
          <a:prstGeom prst="rect">
            <a:avLst/>
          </a:prstGeom>
          <a:noFill/>
        </p:spPr>
        <p:txBody>
          <a:bodyPr wrap="square">
            <a:spAutoFit/>
          </a:bodyPr>
          <a:lstStyle/>
          <a:p>
            <a:pPr lvl="1">
              <a:lnSpc>
                <a:spcPct val="110000"/>
              </a:lnSpc>
              <a:spcBef>
                <a:spcPts val="1800"/>
              </a:spcBef>
              <a:spcAft>
                <a:spcPts val="900"/>
              </a:spcAft>
              <a:tabLst>
                <a:tab pos="504190" algn="l"/>
              </a:tabLst>
            </a:pPr>
            <a:r>
              <a:rPr lang="es-CL" sz="1600" b="1" dirty="0">
                <a:solidFill>
                  <a:srgbClr val="00153D"/>
                </a:solidFill>
                <a:effectLst/>
                <a:latin typeface="Open Sans" panose="020B0606030504020204"/>
                <a:ea typeface="Open Sans Light"/>
                <a:cs typeface="Times New Roman" panose="02020603050405020304" pitchFamily="18" charset="0"/>
              </a:rPr>
              <a:t>Objetivo</a:t>
            </a:r>
            <a:r>
              <a:rPr lang="en-GB" sz="1600" b="1" dirty="0">
                <a:solidFill>
                  <a:srgbClr val="00153D"/>
                </a:solidFill>
                <a:effectLst/>
                <a:latin typeface="Open Sans" panose="020B0606030504020204"/>
                <a:ea typeface="Open Sans Light"/>
                <a:cs typeface="Times New Roman" panose="02020603050405020304" pitchFamily="18" charset="0"/>
              </a:rPr>
              <a:t> General</a:t>
            </a:r>
          </a:p>
          <a:p>
            <a:pPr algn="just"/>
            <a:r>
              <a:rPr lang="es-ES" sz="1800" b="0" i="0" u="none" strike="noStrike" baseline="0" dirty="0">
                <a:solidFill>
                  <a:srgbClr val="000000"/>
                </a:solidFill>
                <a:latin typeface="Calibri" panose="020F0502020204030204" pitchFamily="34" charset="0"/>
              </a:rPr>
              <a:t> </a:t>
            </a:r>
            <a:r>
              <a:rPr lang="es-ES" sz="1800" b="0" i="1" u="none" strike="noStrike" baseline="0" dirty="0">
                <a:solidFill>
                  <a:srgbClr val="000000"/>
                </a:solidFill>
                <a:latin typeface="Calibri" panose="020F0502020204030204" pitchFamily="34" charset="0"/>
              </a:rPr>
              <a:t>Desarrollar los Planes de Acción Comunales de Cambio Climático en 4 municipalidades de la </a:t>
            </a:r>
            <a:r>
              <a:rPr lang="es-ES" sz="1800" b="0" i="1" u="none" strike="noStrike" baseline="0" dirty="0">
                <a:latin typeface="Calibri" panose="020F0502020204030204" pitchFamily="34" charset="0"/>
              </a:rPr>
              <a:t>región de Arica y Parinacota, en coordinación con las autoridades y equipos regionales (CORECC) y municipales, y en cumplimiento con el Artículo 12 de la LMCC. </a:t>
            </a:r>
            <a:endParaRPr lang="es-CL" sz="1600" b="1" dirty="0">
              <a:solidFill>
                <a:srgbClr val="00153D"/>
              </a:solidFill>
              <a:effectLst/>
              <a:latin typeface="Open Sans" panose="020B0606030504020204"/>
              <a:ea typeface="Open Sans Light"/>
              <a:cs typeface="Times New Roman" panose="02020603050405020304" pitchFamily="18" charset="0"/>
            </a:endParaRPr>
          </a:p>
        </p:txBody>
      </p:sp>
      <p:sp>
        <p:nvSpPr>
          <p:cNvPr id="16" name="CuadroTexto 15">
            <a:extLst>
              <a:ext uri="{FF2B5EF4-FFF2-40B4-BE49-F238E27FC236}">
                <a16:creationId xmlns:a16="http://schemas.microsoft.com/office/drawing/2014/main" id="{3F5AAE8B-1556-4E09-B1B1-345A8C64B32E}"/>
              </a:ext>
            </a:extLst>
          </p:cNvPr>
          <p:cNvSpPr txBox="1"/>
          <p:nvPr/>
        </p:nvSpPr>
        <p:spPr>
          <a:xfrm>
            <a:off x="326343" y="2349086"/>
            <a:ext cx="11662455" cy="3781741"/>
          </a:xfrm>
          <a:prstGeom prst="rect">
            <a:avLst/>
          </a:prstGeom>
          <a:noFill/>
        </p:spPr>
        <p:txBody>
          <a:bodyPr wrap="square">
            <a:spAutoFit/>
          </a:bodyPr>
          <a:lstStyle/>
          <a:p>
            <a:pPr lvl="1">
              <a:lnSpc>
                <a:spcPct val="110000"/>
              </a:lnSpc>
              <a:spcBef>
                <a:spcPts val="1800"/>
              </a:spcBef>
              <a:spcAft>
                <a:spcPts val="900"/>
              </a:spcAft>
              <a:tabLst>
                <a:tab pos="504190" algn="l"/>
              </a:tabLst>
            </a:pPr>
            <a:r>
              <a:rPr lang="es-CL" sz="1600" b="1" dirty="0">
                <a:solidFill>
                  <a:srgbClr val="00153D"/>
                </a:solidFill>
                <a:effectLst/>
                <a:latin typeface="Open Sans" panose="020B0606030504020204"/>
                <a:ea typeface="Open Sans Light"/>
                <a:cs typeface="Times New Roman" panose="02020603050405020304" pitchFamily="18" charset="0"/>
              </a:rPr>
              <a:t>Objetivos Específicos</a:t>
            </a:r>
          </a:p>
          <a:p>
            <a:pPr marL="285750" indent="-285750" algn="just">
              <a:buFont typeface="Arial" panose="020B0604020202020204" pitchFamily="34" charset="0"/>
              <a:buChar char="•"/>
            </a:pPr>
            <a:r>
              <a:rPr lang="es-ES" sz="1500" b="1" i="1" u="none" strike="noStrike" baseline="0" dirty="0">
                <a:solidFill>
                  <a:srgbClr val="000000"/>
                </a:solidFill>
                <a:latin typeface="Calibri" panose="020F0502020204030204" pitchFamily="34" charset="0"/>
              </a:rPr>
              <a:t>Capacitar a los equipos municipales de los 4 municipios </a:t>
            </a:r>
            <a:r>
              <a:rPr lang="es-ES" sz="1500" b="0" i="1" u="none" strike="noStrike" baseline="0" dirty="0">
                <a:solidFill>
                  <a:srgbClr val="000000"/>
                </a:solidFill>
                <a:latin typeface="Calibri" panose="020F0502020204030204" pitchFamily="34" charset="0"/>
              </a:rPr>
              <a:t>en el desarrollo de PACCC. </a:t>
            </a:r>
          </a:p>
          <a:p>
            <a:pPr marL="285750" indent="-285750" algn="just">
              <a:buFont typeface="Arial" panose="020B0604020202020204" pitchFamily="34" charset="0"/>
              <a:buChar char="•"/>
            </a:pPr>
            <a:r>
              <a:rPr lang="es-ES" sz="1500" b="1" i="1" u="none" strike="noStrike" baseline="0" dirty="0">
                <a:solidFill>
                  <a:srgbClr val="000000"/>
                </a:solidFill>
                <a:latin typeface="Calibri" panose="020F0502020204030204" pitchFamily="34" charset="0"/>
              </a:rPr>
              <a:t>Desarrollar un diagnóstico de riesgo y vulnerabilidad territorial para las 4 comunas</a:t>
            </a:r>
            <a:r>
              <a:rPr lang="es-ES" sz="1500" b="0" i="1" u="none" strike="noStrike" baseline="0" dirty="0">
                <a:solidFill>
                  <a:srgbClr val="000000"/>
                </a:solidFill>
                <a:latin typeface="Calibri" panose="020F0502020204030204" pitchFamily="34" charset="0"/>
              </a:rPr>
              <a:t>, incluyendo la participación de las comunidades locales. </a:t>
            </a:r>
          </a:p>
          <a:p>
            <a:pPr marL="285750" indent="-285750" algn="just">
              <a:buFont typeface="Arial" panose="020B0604020202020204" pitchFamily="34" charset="0"/>
              <a:buChar char="•"/>
            </a:pPr>
            <a:r>
              <a:rPr lang="es-ES" sz="1500" b="1" i="1" u="none" strike="noStrike" baseline="0" dirty="0">
                <a:solidFill>
                  <a:srgbClr val="000000"/>
                </a:solidFill>
                <a:latin typeface="Calibri" panose="020F0502020204030204" pitchFamily="34" charset="0"/>
              </a:rPr>
              <a:t>Realizar los inventarios de gases de efecto invernadero para las 4 comunas</a:t>
            </a:r>
            <a:r>
              <a:rPr lang="es-ES" sz="1500" b="0" i="1" u="none" strike="noStrike" baseline="0" dirty="0">
                <a:solidFill>
                  <a:srgbClr val="000000"/>
                </a:solidFill>
                <a:latin typeface="Calibri" panose="020F0502020204030204" pitchFamily="34" charset="0"/>
              </a:rPr>
              <a:t>, en base a la metodología y la plataforma proporcionada por parte de Huella Chile del Ministerio de Medio Ambiente, contemplando el nivel Plus de inventario. </a:t>
            </a:r>
          </a:p>
          <a:p>
            <a:pPr marL="285750" indent="-285750" algn="just">
              <a:buFont typeface="Arial" panose="020B0604020202020204" pitchFamily="34" charset="0"/>
              <a:buChar char="•"/>
            </a:pPr>
            <a:r>
              <a:rPr lang="es-ES" sz="1500" b="0" i="1" u="none" strike="noStrike" baseline="0" dirty="0">
                <a:solidFill>
                  <a:srgbClr val="000000"/>
                </a:solidFill>
                <a:latin typeface="Calibri" panose="020F0502020204030204" pitchFamily="34" charset="0"/>
              </a:rPr>
              <a:t>Desarrollar e implementar, en conjunto con las municipalidades, </a:t>
            </a:r>
            <a:r>
              <a:rPr lang="es-ES" sz="1500" b="1" i="1" u="none" strike="noStrike" baseline="0" dirty="0">
                <a:solidFill>
                  <a:srgbClr val="000000"/>
                </a:solidFill>
                <a:latin typeface="Calibri" panose="020F0502020204030204" pitchFamily="34" charset="0"/>
              </a:rPr>
              <a:t>procesos de planificación participativa </a:t>
            </a:r>
            <a:r>
              <a:rPr lang="es-ES" sz="1500" b="0" i="1" u="none" strike="noStrike" baseline="0" dirty="0">
                <a:solidFill>
                  <a:srgbClr val="000000"/>
                </a:solidFill>
                <a:latin typeface="Calibri" panose="020F0502020204030204" pitchFamily="34" charset="0"/>
              </a:rPr>
              <a:t>para levantar insumos para los PACCC. </a:t>
            </a:r>
          </a:p>
          <a:p>
            <a:pPr marL="285750" indent="-285750" algn="just">
              <a:buFont typeface="Arial" panose="020B0604020202020204" pitchFamily="34" charset="0"/>
              <a:buChar char="•"/>
            </a:pPr>
            <a:r>
              <a:rPr lang="es-ES" sz="1500" b="1" i="1" u="none" strike="noStrike" baseline="0" dirty="0">
                <a:solidFill>
                  <a:srgbClr val="000000"/>
                </a:solidFill>
                <a:latin typeface="Calibri" panose="020F0502020204030204" pitchFamily="34" charset="0"/>
              </a:rPr>
              <a:t>Elaborar los PACCC para 4 municipios</a:t>
            </a:r>
            <a:r>
              <a:rPr lang="es-ES" sz="1500" b="0" i="1" u="none" strike="noStrike" baseline="0" dirty="0">
                <a:solidFill>
                  <a:srgbClr val="000000"/>
                </a:solidFill>
                <a:latin typeface="Calibri" panose="020F0502020204030204" pitchFamily="34" charset="0"/>
              </a:rPr>
              <a:t>, a base de los insumos levantados en la fase de diagnóstico y el proceso participativo, en cumplimiento con el artículo 12 de la LMCC, y coherentes con el Anteproyecto PARCC de Arica y Parinacota. </a:t>
            </a:r>
          </a:p>
          <a:p>
            <a:pPr marL="285750" indent="-285750" algn="just">
              <a:buFont typeface="Arial" panose="020B0604020202020204" pitchFamily="34" charset="0"/>
              <a:buChar char="•"/>
            </a:pPr>
            <a:r>
              <a:rPr lang="es-ES" sz="1500" b="1" i="1" u="none" strike="noStrike" baseline="0" dirty="0">
                <a:solidFill>
                  <a:srgbClr val="000000"/>
                </a:solidFill>
                <a:latin typeface="Calibri" panose="020F0502020204030204" pitchFamily="34" charset="0"/>
              </a:rPr>
              <a:t>Elaborar fichas de planificación financiera </a:t>
            </a:r>
            <a:r>
              <a:rPr lang="es-ES" sz="1500" b="0" i="1" u="none" strike="noStrike" baseline="0" dirty="0">
                <a:solidFill>
                  <a:srgbClr val="000000"/>
                </a:solidFill>
                <a:latin typeface="Calibri" panose="020F0502020204030204" pitchFamily="34" charset="0"/>
              </a:rPr>
              <a:t>para las medidas del PACCC, que contribuyan tanto al diseño de medidas y como al avance hacia la obtención de financiamiento en etapas de implementación. </a:t>
            </a:r>
          </a:p>
          <a:p>
            <a:pPr marL="285750" indent="-285750" algn="just">
              <a:buFont typeface="Arial" panose="020B0604020202020204" pitchFamily="34" charset="0"/>
              <a:buChar char="•"/>
            </a:pPr>
            <a:r>
              <a:rPr lang="es-ES" sz="1500" b="1" i="1" u="none" strike="noStrike" baseline="0" dirty="0">
                <a:solidFill>
                  <a:srgbClr val="000000"/>
                </a:solidFill>
                <a:latin typeface="Calibri" panose="020F0502020204030204" pitchFamily="34" charset="0"/>
              </a:rPr>
              <a:t>Difundir los resultados </a:t>
            </a:r>
            <a:r>
              <a:rPr lang="es-ES" sz="1500" b="0" i="1" u="none" strike="noStrike" baseline="0" dirty="0">
                <a:solidFill>
                  <a:srgbClr val="000000"/>
                </a:solidFill>
                <a:latin typeface="Calibri" panose="020F0502020204030204" pitchFamily="34" charset="0"/>
              </a:rPr>
              <a:t>del proceso de elaboración de los PACCC. </a:t>
            </a:r>
          </a:p>
          <a:p>
            <a:pPr marL="285750" indent="-285750">
              <a:buFont typeface="Arial" panose="020B0604020202020204" pitchFamily="34" charset="0"/>
              <a:buChar char="•"/>
            </a:pPr>
            <a:endParaRPr lang="es-CL" sz="1500" b="0" i="1" u="none" strike="noStrike" baseline="0" dirty="0">
              <a:solidFill>
                <a:srgbClr val="000000"/>
              </a:solidFill>
              <a:latin typeface="Calibri" panose="020F0502020204030204" pitchFamily="34" charset="0"/>
            </a:endParaRPr>
          </a:p>
          <a:p>
            <a:endParaRPr lang="es-CL" sz="1800" b="0" i="0" u="none" strike="noStrike" baseline="0" dirty="0">
              <a:solidFill>
                <a:srgbClr val="000000"/>
              </a:solidFill>
              <a:latin typeface="Calibri" panose="020F0502020204030204" pitchFamily="34" charset="0"/>
            </a:endParaRPr>
          </a:p>
          <a:p>
            <a:pPr lvl="1">
              <a:lnSpc>
                <a:spcPct val="110000"/>
              </a:lnSpc>
              <a:spcBef>
                <a:spcPts val="1800"/>
              </a:spcBef>
              <a:spcAft>
                <a:spcPts val="900"/>
              </a:spcAft>
              <a:tabLst>
                <a:tab pos="504190" algn="l"/>
              </a:tabLst>
            </a:pPr>
            <a:endParaRPr lang="es-CL" sz="1600" b="1" dirty="0">
              <a:solidFill>
                <a:srgbClr val="00153D"/>
              </a:solidFill>
              <a:effectLst/>
              <a:latin typeface="Open Sans" panose="020B0606030504020204"/>
              <a:ea typeface="Open Sans Light"/>
              <a:cs typeface="Times New Roman" panose="02020603050405020304" pitchFamily="18" charset="0"/>
            </a:endParaRPr>
          </a:p>
        </p:txBody>
      </p:sp>
      <p:pic>
        <p:nvPicPr>
          <p:cNvPr id="3" name="Imagen 2" descr="Texto, Logotipo&#10;&#10;Descripción generada automáticamente">
            <a:extLst>
              <a:ext uri="{FF2B5EF4-FFF2-40B4-BE49-F238E27FC236}">
                <a16:creationId xmlns:a16="http://schemas.microsoft.com/office/drawing/2014/main" id="{222AA94C-B313-B0CB-DE9B-3485FA5C3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grpSp>
        <p:nvGrpSpPr>
          <p:cNvPr id="18" name="Grupo 17">
            <a:extLst>
              <a:ext uri="{FF2B5EF4-FFF2-40B4-BE49-F238E27FC236}">
                <a16:creationId xmlns:a16="http://schemas.microsoft.com/office/drawing/2014/main" id="{D8808143-1B3E-D1E8-FAAB-FFEB38987B42}"/>
              </a:ext>
            </a:extLst>
          </p:cNvPr>
          <p:cNvGrpSpPr/>
          <p:nvPr/>
        </p:nvGrpSpPr>
        <p:grpSpPr>
          <a:xfrm>
            <a:off x="778544" y="5133062"/>
            <a:ext cx="7693750" cy="1597266"/>
            <a:chOff x="0" y="0"/>
            <a:chExt cx="4630582" cy="908050"/>
          </a:xfrm>
        </p:grpSpPr>
        <p:sp>
          <p:nvSpPr>
            <p:cNvPr id="19" name="Rectángulo 18">
              <a:extLst>
                <a:ext uri="{FF2B5EF4-FFF2-40B4-BE49-F238E27FC236}">
                  <a16:creationId xmlns:a16="http://schemas.microsoft.com/office/drawing/2014/main" id="{C27CF48D-1AEC-39C0-24CE-120D109142EE}"/>
                </a:ext>
              </a:extLst>
            </p:cNvPr>
            <p:cNvSpPr/>
            <p:nvPr/>
          </p:nvSpPr>
          <p:spPr>
            <a:xfrm>
              <a:off x="0" y="0"/>
              <a:ext cx="4630582" cy="908050"/>
            </a:xfrm>
            <a:prstGeom prst="rect">
              <a:avLst/>
            </a:prstGeom>
            <a:noFill/>
            <a:ln>
              <a:noFill/>
            </a:ln>
          </p:spPr>
          <p:txBody>
            <a:bodyPr spcFirstLastPara="1" wrap="square" lIns="91425" tIns="91425" rIns="91425" bIns="91425" anchor="ctr" anchorCtr="0">
              <a:noAutofit/>
            </a:bodyPr>
            <a:lstStyle/>
            <a:p>
              <a:pPr algn="l">
                <a:lnSpc>
                  <a:spcPct val="115000"/>
                </a:lnSpc>
                <a:spcBef>
                  <a:spcPts val="1200"/>
                </a:spcBef>
                <a:spcAft>
                  <a:spcPts val="1200"/>
                </a:spcAft>
              </a:pPr>
              <a:r>
                <a:rPr lang="es-CL" sz="1400">
                  <a:effectLst/>
                  <a:latin typeface="Open Sans" panose="020B0606030504020204" pitchFamily="34" charset="0"/>
                  <a:ea typeface="Open Sans" panose="020B0606030504020204" pitchFamily="34" charset="0"/>
                </a:rPr>
                <a:t> </a:t>
              </a:r>
            </a:p>
          </p:txBody>
        </p:sp>
        <p:sp>
          <p:nvSpPr>
            <p:cNvPr id="20" name="Flecha: pentágono 19">
              <a:extLst>
                <a:ext uri="{FF2B5EF4-FFF2-40B4-BE49-F238E27FC236}">
                  <a16:creationId xmlns:a16="http://schemas.microsoft.com/office/drawing/2014/main" id="{CAA3D5AF-D6C1-0952-AD84-9B5D49F1FC34}"/>
                </a:ext>
              </a:extLst>
            </p:cNvPr>
            <p:cNvSpPr/>
            <p:nvPr/>
          </p:nvSpPr>
          <p:spPr>
            <a:xfrm>
              <a:off x="1679" y="116925"/>
              <a:ext cx="1685497" cy="674198"/>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s-CL" sz="1400" b="1">
                  <a:solidFill>
                    <a:srgbClr val="FFFFFF"/>
                  </a:solidFill>
                  <a:effectLst/>
                  <a:latin typeface="Open Sans" panose="020B0606030504020204" pitchFamily="34" charset="0"/>
                  <a:ea typeface="Open Sans" panose="020B0606030504020204" pitchFamily="34" charset="0"/>
                </a:rPr>
                <a:t>Etapa 1</a:t>
              </a:r>
            </a:p>
            <a:p>
              <a:pPr algn="ctr"/>
              <a:endParaRPr lang="es-CL" sz="1400" b="1">
                <a:solidFill>
                  <a:srgbClr val="FFFFFF"/>
                </a:solidFill>
                <a:latin typeface="Open Sans" panose="020B0606030504020204" pitchFamily="34" charset="0"/>
                <a:ea typeface="Open Sans" panose="020B0606030504020204" pitchFamily="34" charset="0"/>
              </a:endParaRPr>
            </a:p>
            <a:p>
              <a:pPr algn="ctr"/>
              <a:endParaRPr lang="es-CL" sz="1400">
                <a:effectLst/>
                <a:latin typeface="Open Sans" panose="020B0606030504020204" pitchFamily="34" charset="0"/>
                <a:ea typeface="Open Sans" panose="020B0606030504020204" pitchFamily="34" charset="0"/>
              </a:endParaRPr>
            </a:p>
            <a:p>
              <a:pPr algn="ctr"/>
              <a:r>
                <a:rPr lang="es-ES" sz="1400" b="1">
                  <a:solidFill>
                    <a:srgbClr val="FFFFFF"/>
                  </a:solidFill>
                  <a:effectLst/>
                  <a:latin typeface="Open Sans" panose="020B0606030504020204" pitchFamily="34" charset="0"/>
                  <a:ea typeface="Open Sans" panose="020B0606030504020204" pitchFamily="34" charset="0"/>
                </a:rPr>
                <a:t>Ajuste metodológico al Plan de trabajo</a:t>
              </a:r>
              <a:endParaRPr lang="es-CL" sz="1400">
                <a:effectLst/>
                <a:latin typeface="Open Sans" panose="020B0606030504020204" pitchFamily="34" charset="0"/>
                <a:ea typeface="Open Sans" panose="020B0606030504020204" pitchFamily="34" charset="0"/>
              </a:endParaRPr>
            </a:p>
          </p:txBody>
        </p:sp>
        <p:sp>
          <p:nvSpPr>
            <p:cNvPr id="21" name="Flecha: cheurón 20">
              <a:extLst>
                <a:ext uri="{FF2B5EF4-FFF2-40B4-BE49-F238E27FC236}">
                  <a16:creationId xmlns:a16="http://schemas.microsoft.com/office/drawing/2014/main" id="{2B67990C-E877-3629-A4CA-383832D5DC90}"/>
                </a:ext>
              </a:extLst>
            </p:cNvPr>
            <p:cNvSpPr/>
            <p:nvPr/>
          </p:nvSpPr>
          <p:spPr>
            <a:xfrm>
              <a:off x="1350077" y="116925"/>
              <a:ext cx="1685497" cy="674198"/>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l">
                <a:lnSpc>
                  <a:spcPct val="115000"/>
                </a:lnSpc>
                <a:spcBef>
                  <a:spcPts val="1200"/>
                </a:spcBef>
                <a:spcAft>
                  <a:spcPts val="1200"/>
                </a:spcAft>
              </a:pPr>
              <a:r>
                <a:rPr lang="es-CL" sz="1400">
                  <a:effectLst/>
                  <a:latin typeface="Open Sans" panose="020B0606030504020204" pitchFamily="34" charset="0"/>
                  <a:ea typeface="Open Sans" panose="020B0606030504020204" pitchFamily="34" charset="0"/>
                </a:rPr>
                <a:t> </a:t>
              </a:r>
            </a:p>
          </p:txBody>
        </p:sp>
        <p:sp>
          <p:nvSpPr>
            <p:cNvPr id="22" name="Cuadro de texto 339459055">
              <a:extLst>
                <a:ext uri="{FF2B5EF4-FFF2-40B4-BE49-F238E27FC236}">
                  <a16:creationId xmlns:a16="http://schemas.microsoft.com/office/drawing/2014/main" id="{87343878-275E-CB6F-627F-5B5C73AD8F1A}"/>
                </a:ext>
              </a:extLst>
            </p:cNvPr>
            <p:cNvSpPr txBox="1"/>
            <p:nvPr/>
          </p:nvSpPr>
          <p:spPr>
            <a:xfrm>
              <a:off x="1596687" y="218227"/>
              <a:ext cx="1169002" cy="508312"/>
            </a:xfrm>
            <a:prstGeom prst="rect">
              <a:avLst/>
            </a:prstGeom>
            <a:noFill/>
            <a:ln>
              <a:noFill/>
            </a:ln>
          </p:spPr>
          <p:txBody>
            <a:bodyPr spcFirstLastPara="1" wrap="square" lIns="36000" tIns="24000" rIns="12000" bIns="24000" anchor="ctr" anchorCtr="0">
              <a:noAutofit/>
            </a:bodyPr>
            <a:lstStyle/>
            <a:p>
              <a:pPr algn="ctr">
                <a:lnSpc>
                  <a:spcPct val="89000"/>
                </a:lnSpc>
                <a:spcBef>
                  <a:spcPts val="1200"/>
                </a:spcBef>
                <a:spcAft>
                  <a:spcPts val="1200"/>
                </a:spcAft>
              </a:pPr>
              <a:r>
                <a:rPr lang="es-CL" sz="1400" b="1">
                  <a:solidFill>
                    <a:srgbClr val="FFFFFF"/>
                  </a:solidFill>
                  <a:effectLst/>
                  <a:latin typeface="Open Sans" panose="020B0606030504020204" pitchFamily="34" charset="0"/>
                  <a:ea typeface="Open Sans" panose="020B0606030504020204" pitchFamily="34" charset="0"/>
                </a:rPr>
                <a:t>Etapa 2</a:t>
              </a:r>
              <a:endParaRPr lang="es-CL" sz="1400">
                <a:effectLst/>
                <a:latin typeface="Open Sans" panose="020B0606030504020204" pitchFamily="34" charset="0"/>
                <a:ea typeface="Open Sans" panose="020B0606030504020204" pitchFamily="34" charset="0"/>
              </a:endParaRPr>
            </a:p>
            <a:p>
              <a:pPr algn="ctr">
                <a:lnSpc>
                  <a:spcPct val="89000"/>
                </a:lnSpc>
                <a:spcBef>
                  <a:spcPts val="1200"/>
                </a:spcBef>
                <a:spcAft>
                  <a:spcPts val="1200"/>
                </a:spcAft>
              </a:pPr>
              <a:r>
                <a:rPr lang="es-CL" sz="1400" b="1">
                  <a:solidFill>
                    <a:srgbClr val="FFFFFF"/>
                  </a:solidFill>
                  <a:effectLst/>
                  <a:latin typeface="Open Sans" panose="020B0606030504020204" pitchFamily="34" charset="0"/>
                  <a:ea typeface="Open Sans" panose="020B0606030504020204" pitchFamily="34" charset="0"/>
                </a:rPr>
                <a:t>Diagnóstico y propuesta participativa</a:t>
              </a:r>
              <a:endParaRPr lang="es-CL" sz="1400">
                <a:effectLst/>
                <a:latin typeface="Open Sans" panose="020B0606030504020204" pitchFamily="34" charset="0"/>
                <a:ea typeface="Open Sans" panose="020B0606030504020204" pitchFamily="34" charset="0"/>
              </a:endParaRPr>
            </a:p>
          </p:txBody>
        </p:sp>
        <p:sp>
          <p:nvSpPr>
            <p:cNvPr id="23" name="Flecha: cheurón 22">
              <a:extLst>
                <a:ext uri="{FF2B5EF4-FFF2-40B4-BE49-F238E27FC236}">
                  <a16:creationId xmlns:a16="http://schemas.microsoft.com/office/drawing/2014/main" id="{1ADF3321-DF75-3062-0503-DCBF483C28E3}"/>
                </a:ext>
              </a:extLst>
            </p:cNvPr>
            <p:cNvSpPr/>
            <p:nvPr/>
          </p:nvSpPr>
          <p:spPr>
            <a:xfrm>
              <a:off x="2698475" y="116925"/>
              <a:ext cx="1685497" cy="674198"/>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l">
                <a:lnSpc>
                  <a:spcPct val="115000"/>
                </a:lnSpc>
                <a:spcBef>
                  <a:spcPts val="1200"/>
                </a:spcBef>
                <a:spcAft>
                  <a:spcPts val="1200"/>
                </a:spcAft>
              </a:pPr>
              <a:r>
                <a:rPr lang="es-CL" sz="1400">
                  <a:effectLst/>
                  <a:latin typeface="Open Sans" panose="020B0606030504020204" pitchFamily="34" charset="0"/>
                  <a:ea typeface="Open Sans" panose="020B0606030504020204" pitchFamily="34" charset="0"/>
                </a:rPr>
                <a:t> </a:t>
              </a:r>
            </a:p>
          </p:txBody>
        </p:sp>
        <p:sp>
          <p:nvSpPr>
            <p:cNvPr id="24" name="Cuadro de texto 453275017">
              <a:extLst>
                <a:ext uri="{FF2B5EF4-FFF2-40B4-BE49-F238E27FC236}">
                  <a16:creationId xmlns:a16="http://schemas.microsoft.com/office/drawing/2014/main" id="{508B2FAB-4EF6-77C1-FE17-9D5823A100B6}"/>
                </a:ext>
              </a:extLst>
            </p:cNvPr>
            <p:cNvSpPr txBox="1"/>
            <p:nvPr/>
          </p:nvSpPr>
          <p:spPr>
            <a:xfrm>
              <a:off x="3080818" y="116925"/>
              <a:ext cx="1011299" cy="674198"/>
            </a:xfrm>
            <a:prstGeom prst="rect">
              <a:avLst/>
            </a:prstGeom>
            <a:noFill/>
            <a:ln>
              <a:noFill/>
            </a:ln>
          </p:spPr>
          <p:txBody>
            <a:bodyPr spcFirstLastPara="1" wrap="square" lIns="36000" tIns="24000" rIns="12000" bIns="24000" anchor="ctr" anchorCtr="0">
              <a:noAutofit/>
            </a:bodyPr>
            <a:lstStyle/>
            <a:p>
              <a:pPr algn="ctr"/>
              <a:r>
                <a:rPr lang="es-CL" sz="1400" b="1">
                  <a:solidFill>
                    <a:srgbClr val="FFFFFF"/>
                  </a:solidFill>
                  <a:effectLst/>
                  <a:latin typeface="Open Sans" panose="020B0606030504020204" pitchFamily="34" charset="0"/>
                  <a:ea typeface="Open Sans" panose="020B0606030504020204" pitchFamily="34" charset="0"/>
                </a:rPr>
                <a:t>Etapa 3</a:t>
              </a:r>
            </a:p>
            <a:p>
              <a:pPr algn="ctr"/>
              <a:endParaRPr lang="es-CL" sz="1400" b="1">
                <a:solidFill>
                  <a:srgbClr val="FFFFFF"/>
                </a:solidFill>
                <a:latin typeface="Open Sans" panose="020B0606030504020204" pitchFamily="34" charset="0"/>
                <a:ea typeface="Open Sans" panose="020B0606030504020204" pitchFamily="34" charset="0"/>
              </a:endParaRPr>
            </a:p>
            <a:p>
              <a:pPr algn="ctr"/>
              <a:endParaRPr lang="es-CL" sz="1400">
                <a:effectLst/>
                <a:latin typeface="Open Sans" panose="020B0606030504020204" pitchFamily="34" charset="0"/>
                <a:ea typeface="Open Sans" panose="020B0606030504020204" pitchFamily="34" charset="0"/>
              </a:endParaRPr>
            </a:p>
            <a:p>
              <a:pPr algn="ctr"/>
              <a:r>
                <a:rPr lang="es-ES" sz="1400" b="1">
                  <a:solidFill>
                    <a:srgbClr val="FFFFFF"/>
                  </a:solidFill>
                  <a:effectLst/>
                  <a:latin typeface="Open Sans" panose="020B0606030504020204" pitchFamily="34" charset="0"/>
                  <a:ea typeface="Open Sans" panose="020B0606030504020204" pitchFamily="34" charset="0"/>
                </a:rPr>
                <a:t>Plan de Acción y medidas</a:t>
              </a:r>
              <a:endParaRPr lang="es-CL" sz="1400">
                <a:effectLst/>
                <a:latin typeface="Open Sans" panose="020B0606030504020204" pitchFamily="34" charset="0"/>
                <a:ea typeface="Open Sans" panose="020B0606030504020204" pitchFamily="34" charset="0"/>
              </a:endParaRPr>
            </a:p>
          </p:txBody>
        </p:sp>
      </p:grpSp>
      <p:sp>
        <p:nvSpPr>
          <p:cNvPr id="2" name="Flecha: cheurón 1">
            <a:extLst>
              <a:ext uri="{FF2B5EF4-FFF2-40B4-BE49-F238E27FC236}">
                <a16:creationId xmlns:a16="http://schemas.microsoft.com/office/drawing/2014/main" id="{F7FB532D-7814-A002-54FF-440C13748E2A}"/>
              </a:ext>
            </a:extLst>
          </p:cNvPr>
          <p:cNvSpPr/>
          <p:nvPr/>
        </p:nvSpPr>
        <p:spPr>
          <a:xfrm>
            <a:off x="7502456" y="5338734"/>
            <a:ext cx="2800467" cy="1185919"/>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s-CL" sz="1400" dirty="0">
                <a:effectLst/>
                <a:latin typeface="Open Sans" panose="020B0606030504020204" pitchFamily="34" charset="0"/>
                <a:ea typeface="Open Sans" panose="020B0606030504020204" pitchFamily="34" charset="0"/>
              </a:rPr>
              <a:t> </a:t>
            </a:r>
            <a:r>
              <a:rPr lang="es-CL" sz="1400" b="1" dirty="0">
                <a:solidFill>
                  <a:srgbClr val="FFFFFF"/>
                </a:solidFill>
                <a:effectLst/>
                <a:latin typeface="Open Sans" panose="020B0606030504020204" pitchFamily="34" charset="0"/>
                <a:ea typeface="Open Sans" panose="020B0606030504020204" pitchFamily="34" charset="0"/>
              </a:rPr>
              <a:t>Etapa 4</a:t>
            </a:r>
            <a:endParaRPr lang="es-CL" sz="1400" b="1" dirty="0">
              <a:solidFill>
                <a:srgbClr val="FFFFFF"/>
              </a:solidFill>
              <a:latin typeface="Open Sans" panose="020B0606030504020204" pitchFamily="34" charset="0"/>
              <a:ea typeface="Open Sans" panose="020B0606030504020204" pitchFamily="34" charset="0"/>
            </a:endParaRPr>
          </a:p>
          <a:p>
            <a:pPr algn="ctr"/>
            <a:endParaRPr lang="es-ES" sz="1400" b="1" dirty="0">
              <a:solidFill>
                <a:srgbClr val="FFFFFF"/>
              </a:solidFill>
              <a:effectLst/>
              <a:latin typeface="Open Sans" panose="020B0606030504020204" pitchFamily="34" charset="0"/>
              <a:ea typeface="Open Sans" panose="020B0606030504020204" pitchFamily="34" charset="0"/>
            </a:endParaRPr>
          </a:p>
          <a:p>
            <a:pPr algn="ctr"/>
            <a:r>
              <a:rPr lang="es-ES" sz="1400" b="1" dirty="0">
                <a:solidFill>
                  <a:srgbClr val="FFFFFF"/>
                </a:solidFill>
                <a:effectLst/>
                <a:latin typeface="Open Sans" panose="020B0606030504020204" pitchFamily="34" charset="0"/>
                <a:ea typeface="Open Sans" panose="020B0606030504020204" pitchFamily="34" charset="0"/>
              </a:rPr>
              <a:t>Versión Final y Difusión de los PACCC</a:t>
            </a:r>
            <a:endParaRPr lang="es-CL" sz="1400" dirty="0">
              <a:effectLst/>
              <a:latin typeface="Open Sans" panose="020B0606030504020204" pitchFamily="34" charset="0"/>
              <a:ea typeface="Open Sans" panose="020B0606030504020204" pitchFamily="34" charset="0"/>
            </a:endParaRPr>
          </a:p>
        </p:txBody>
      </p:sp>
      <p:sp>
        <p:nvSpPr>
          <p:cNvPr id="4" name="CuadroTexto 3">
            <a:extLst>
              <a:ext uri="{FF2B5EF4-FFF2-40B4-BE49-F238E27FC236}">
                <a16:creationId xmlns:a16="http://schemas.microsoft.com/office/drawing/2014/main" id="{100B57A4-C0EF-DADE-4FE6-6DA3E71639C2}"/>
              </a:ext>
            </a:extLst>
          </p:cNvPr>
          <p:cNvSpPr txBox="1"/>
          <p:nvPr/>
        </p:nvSpPr>
        <p:spPr>
          <a:xfrm>
            <a:off x="8472294" y="2160407"/>
            <a:ext cx="3223967" cy="646331"/>
          </a:xfrm>
          <a:prstGeom prst="rect">
            <a:avLst/>
          </a:prstGeom>
          <a:noFill/>
          <a:ln w="19050">
            <a:solidFill>
              <a:srgbClr val="FFFF00"/>
            </a:solidFill>
          </a:ln>
        </p:spPr>
        <p:txBody>
          <a:bodyPr wrap="square" rtlCol="0">
            <a:spAutoFit/>
          </a:bodyPr>
          <a:lstStyle/>
          <a:p>
            <a:r>
              <a:rPr lang="es-ES" dirty="0"/>
              <a:t>Financiamiento: BID</a:t>
            </a:r>
          </a:p>
          <a:p>
            <a:r>
              <a:rPr lang="es-ES" dirty="0"/>
              <a:t>Ejecución coordinada con MMA</a:t>
            </a:r>
            <a:endParaRPr lang="es-CL" dirty="0"/>
          </a:p>
        </p:txBody>
      </p:sp>
    </p:spTree>
    <p:extLst>
      <p:ext uri="{BB962C8B-B14F-4D97-AF65-F5344CB8AC3E}">
        <p14:creationId xmlns:p14="http://schemas.microsoft.com/office/powerpoint/2010/main" val="66137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POSIBLES MEDIDAS DE ADAPTACIÓN (3/4)</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17" name="Imagen 16">
            <a:extLst>
              <a:ext uri="{FF2B5EF4-FFF2-40B4-BE49-F238E27FC236}">
                <a16:creationId xmlns:a16="http://schemas.microsoft.com/office/drawing/2014/main" id="{4A14D100-DD86-1CF7-E643-AF54CFA03558}"/>
              </a:ext>
            </a:extLst>
          </p:cNvPr>
          <p:cNvPicPr>
            <a:picLocks noChangeAspect="1"/>
          </p:cNvPicPr>
          <p:nvPr/>
        </p:nvPicPr>
        <p:blipFill>
          <a:blip r:embed="rId4"/>
          <a:stretch>
            <a:fillRect/>
          </a:stretch>
        </p:blipFill>
        <p:spPr>
          <a:xfrm>
            <a:off x="16142" y="826639"/>
            <a:ext cx="12192000" cy="5556028"/>
          </a:xfrm>
          <a:prstGeom prst="rect">
            <a:avLst/>
          </a:prstGeom>
        </p:spPr>
      </p:pic>
    </p:spTree>
    <p:extLst>
      <p:ext uri="{BB962C8B-B14F-4D97-AF65-F5344CB8AC3E}">
        <p14:creationId xmlns:p14="http://schemas.microsoft.com/office/powerpoint/2010/main" val="265180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POSIBLES MEDIDAS DE ADAPTACIÓN (4/4)</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4" name="Imagen 3">
            <a:extLst>
              <a:ext uri="{FF2B5EF4-FFF2-40B4-BE49-F238E27FC236}">
                <a16:creationId xmlns:a16="http://schemas.microsoft.com/office/drawing/2014/main" id="{251EF1D9-CD76-FBAC-8751-D6481277A016}"/>
              </a:ext>
            </a:extLst>
          </p:cNvPr>
          <p:cNvPicPr>
            <a:picLocks noChangeAspect="1"/>
          </p:cNvPicPr>
          <p:nvPr/>
        </p:nvPicPr>
        <p:blipFill>
          <a:blip r:embed="rId4"/>
          <a:stretch>
            <a:fillRect/>
          </a:stretch>
        </p:blipFill>
        <p:spPr>
          <a:xfrm>
            <a:off x="0" y="829830"/>
            <a:ext cx="12192000" cy="3886378"/>
          </a:xfrm>
          <a:prstGeom prst="rect">
            <a:avLst/>
          </a:prstGeom>
        </p:spPr>
      </p:pic>
    </p:spTree>
    <p:extLst>
      <p:ext uri="{BB962C8B-B14F-4D97-AF65-F5344CB8AC3E}">
        <p14:creationId xmlns:p14="http://schemas.microsoft.com/office/powerpoint/2010/main" val="141984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1789043" y="122982"/>
            <a:ext cx="10513643"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POSIBLES MEDIDAS TRANSVERSALES DE MEDIOS DE IMPLEMENTACIÓN</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5" name="Imagen 4">
            <a:extLst>
              <a:ext uri="{FF2B5EF4-FFF2-40B4-BE49-F238E27FC236}">
                <a16:creationId xmlns:a16="http://schemas.microsoft.com/office/drawing/2014/main" id="{C19D5599-D299-4C22-719A-B5351FF3F54A}"/>
              </a:ext>
            </a:extLst>
          </p:cNvPr>
          <p:cNvPicPr>
            <a:picLocks noChangeAspect="1"/>
          </p:cNvPicPr>
          <p:nvPr/>
        </p:nvPicPr>
        <p:blipFill>
          <a:blip r:embed="rId4"/>
          <a:stretch>
            <a:fillRect/>
          </a:stretch>
        </p:blipFill>
        <p:spPr>
          <a:xfrm>
            <a:off x="1941756" y="797151"/>
            <a:ext cx="7917857" cy="6070788"/>
          </a:xfrm>
          <a:prstGeom prst="rect">
            <a:avLst/>
          </a:prstGeom>
        </p:spPr>
      </p:pic>
    </p:spTree>
    <p:extLst>
      <p:ext uri="{BB962C8B-B14F-4D97-AF65-F5344CB8AC3E}">
        <p14:creationId xmlns:p14="http://schemas.microsoft.com/office/powerpoint/2010/main" val="90929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POSIBLES MEDIDAS DE MITIGACIÓN</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5" name="Imagen 4">
            <a:extLst>
              <a:ext uri="{FF2B5EF4-FFF2-40B4-BE49-F238E27FC236}">
                <a16:creationId xmlns:a16="http://schemas.microsoft.com/office/drawing/2014/main" id="{DCBB65A8-1231-DCC7-3003-3F595AACB392}"/>
              </a:ext>
            </a:extLst>
          </p:cNvPr>
          <p:cNvPicPr>
            <a:picLocks noChangeAspect="1"/>
          </p:cNvPicPr>
          <p:nvPr/>
        </p:nvPicPr>
        <p:blipFill>
          <a:blip r:embed="rId4"/>
          <a:stretch>
            <a:fillRect/>
          </a:stretch>
        </p:blipFill>
        <p:spPr>
          <a:xfrm>
            <a:off x="101600" y="1636697"/>
            <a:ext cx="11988799" cy="3236293"/>
          </a:xfrm>
          <a:prstGeom prst="rect">
            <a:avLst/>
          </a:prstGeom>
        </p:spPr>
      </p:pic>
    </p:spTree>
    <p:extLst>
      <p:ext uri="{BB962C8B-B14F-4D97-AF65-F5344CB8AC3E}">
        <p14:creationId xmlns:p14="http://schemas.microsoft.com/office/powerpoint/2010/main" val="45369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dirty="0">
                <a:solidFill>
                  <a:srgbClr val="FFFFFF"/>
                </a:solidFill>
                <a:latin typeface="Open Sans Light"/>
                <a:ea typeface="Open Sans Light"/>
                <a:cs typeface="Open Sans Light"/>
              </a:rPr>
              <a:t>MEDIDAS</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2" name="Google Shape;96;p18">
            <a:extLst>
              <a:ext uri="{FF2B5EF4-FFF2-40B4-BE49-F238E27FC236}">
                <a16:creationId xmlns:a16="http://schemas.microsoft.com/office/drawing/2014/main" id="{9684B5B5-ED8E-D0FC-DDB6-1730DEBE7437}"/>
              </a:ext>
            </a:extLst>
          </p:cNvPr>
          <p:cNvSpPr txBox="1"/>
          <p:nvPr/>
        </p:nvSpPr>
        <p:spPr>
          <a:xfrm>
            <a:off x="957469" y="1277327"/>
            <a:ext cx="10277061" cy="526400"/>
          </a:xfrm>
          <a:prstGeom prst="rect">
            <a:avLst/>
          </a:prstGeom>
          <a:noFill/>
          <a:ln>
            <a:noFill/>
          </a:ln>
        </p:spPr>
        <p:txBody>
          <a:bodyPr spcFirstLastPara="1" wrap="square" lIns="121900" tIns="121900" rIns="121900" bIns="121900" anchor="t" anchorCtr="0">
            <a:noAutofit/>
          </a:bodyPr>
          <a:lstStyle/>
          <a:p>
            <a:pPr algn="just"/>
            <a:r>
              <a:rPr lang="es-CL" sz="2000" dirty="0">
                <a:latin typeface="Open Sans Light"/>
                <a:ea typeface="Open Sans Light"/>
                <a:cs typeface="Open Sans Light"/>
              </a:rPr>
              <a:t>Se enviará documento para recibir retroalimentación cualitativa por parte de las instituciones que conforman el CORECC, este viernes 6 de septiembre para ser contestado hasta el viernes 13.</a:t>
            </a:r>
          </a:p>
        </p:txBody>
      </p:sp>
      <p:pic>
        <p:nvPicPr>
          <p:cNvPr id="5" name="Imagen 4">
            <a:extLst>
              <a:ext uri="{FF2B5EF4-FFF2-40B4-BE49-F238E27FC236}">
                <a16:creationId xmlns:a16="http://schemas.microsoft.com/office/drawing/2014/main" id="{C2EF2E84-1EA0-7583-EE0C-AE1C91B91639}"/>
              </a:ext>
            </a:extLst>
          </p:cNvPr>
          <p:cNvPicPr>
            <a:picLocks noChangeAspect="1"/>
          </p:cNvPicPr>
          <p:nvPr/>
        </p:nvPicPr>
        <p:blipFill>
          <a:blip r:embed="rId4"/>
          <a:stretch>
            <a:fillRect/>
          </a:stretch>
        </p:blipFill>
        <p:spPr>
          <a:xfrm>
            <a:off x="326344" y="2789325"/>
            <a:ext cx="11774117" cy="1714581"/>
          </a:xfrm>
          <a:prstGeom prst="rect">
            <a:avLst/>
          </a:prstGeom>
        </p:spPr>
      </p:pic>
    </p:spTree>
    <p:extLst>
      <p:ext uri="{BB962C8B-B14F-4D97-AF65-F5344CB8AC3E}">
        <p14:creationId xmlns:p14="http://schemas.microsoft.com/office/powerpoint/2010/main" val="320308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2;p15">
            <a:extLst>
              <a:ext uri="{FF2B5EF4-FFF2-40B4-BE49-F238E27FC236}">
                <a16:creationId xmlns:a16="http://schemas.microsoft.com/office/drawing/2014/main" id="{0B9611C5-B4C4-43D7-97E6-17274A3F3969}"/>
              </a:ext>
            </a:extLst>
          </p:cNvPr>
          <p:cNvSpPr txBox="1"/>
          <p:nvPr/>
        </p:nvSpPr>
        <p:spPr>
          <a:xfrm>
            <a:off x="606196" y="5613604"/>
            <a:ext cx="4194400" cy="647200"/>
          </a:xfrm>
          <a:prstGeom prst="rect">
            <a:avLst/>
          </a:prstGeom>
          <a:noFill/>
          <a:ln>
            <a:noFill/>
          </a:ln>
        </p:spPr>
        <p:txBody>
          <a:bodyPr spcFirstLastPara="1" wrap="square" lIns="121900" tIns="121900" rIns="121900" bIns="121900" anchor="t" anchorCtr="0">
            <a:noAutofit/>
          </a:bodyPr>
          <a:lstStyle/>
          <a:p>
            <a:r>
              <a:rPr lang="es-CL" sz="2400" b="1">
                <a:solidFill>
                  <a:schemeClr val="bg1"/>
                </a:solidFill>
                <a:latin typeface="Open Sans"/>
                <a:ea typeface="Open Sans"/>
                <a:cs typeface="Open Sans"/>
                <a:sym typeface="Open Sans"/>
              </a:rPr>
              <a:t>Región de O’Higgins</a:t>
            </a:r>
            <a:endParaRPr sz="2400" b="1">
              <a:solidFill>
                <a:schemeClr val="bg1"/>
              </a:solidFill>
              <a:latin typeface="Open Sans"/>
              <a:ea typeface="Open Sans"/>
              <a:cs typeface="Open Sans"/>
              <a:sym typeface="Open Sans"/>
            </a:endParaRPr>
          </a:p>
        </p:txBody>
      </p:sp>
      <p:sp>
        <p:nvSpPr>
          <p:cNvPr id="4" name="Rectangle 1"/>
          <p:cNvSpPr>
            <a:spLocks noChangeArrowheads="1"/>
          </p:cNvSpPr>
          <p:nvPr/>
        </p:nvSpPr>
        <p:spPr bwMode="auto">
          <a:xfrm>
            <a:off x="176981" y="2585262"/>
            <a:ext cx="12015019" cy="132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2400" b="0" i="0" u="none" strike="noStrike" cap="none" normalizeH="0" baseline="0">
                <a:ln>
                  <a:noFill/>
                </a:ln>
                <a:solidFill>
                  <a:schemeClr val="tx1"/>
                </a:solidFill>
                <a:effectLst/>
                <a:latin typeface="Open Sans" panose="020B0606030504020204"/>
                <a:ea typeface="Arial" panose="020B0604020202020204" pitchFamily="34" charset="0"/>
                <a:cs typeface="Arial" panose="020B0604020202020204" pitchFamily="34" charset="0"/>
              </a:rPr>
              <a:t>“</a:t>
            </a:r>
            <a:r>
              <a:rPr kumimoji="0" lang="es-MX" altLang="es-CL" sz="2400" b="0" i="0" u="none" strike="noStrike" cap="none" normalizeH="0" baseline="0">
                <a:ln>
                  <a:noFill/>
                </a:ln>
                <a:solidFill>
                  <a:schemeClr val="tx1"/>
                </a:solidFill>
                <a:effectLst/>
                <a:latin typeface="Open Sans" panose="020B0606030504020204"/>
                <a:ea typeface="Arial" panose="020B0604020202020204" pitchFamily="34" charset="0"/>
                <a:cs typeface="Arial" panose="020B0604020202020204" pitchFamily="34" charset="0"/>
              </a:rPr>
              <a:t>Desarrollo de los Planes de Acción Comunales de Cambio Climático en la Región de Arica y Parinacota.</a:t>
            </a:r>
            <a:r>
              <a:rPr kumimoji="0" lang="es-CL" altLang="es-CL" sz="2400" b="0" i="0" u="none" strike="noStrike" cap="none" normalizeH="0" baseline="0">
                <a:ln>
                  <a:noFill/>
                </a:ln>
                <a:solidFill>
                  <a:schemeClr val="tx1"/>
                </a:solidFill>
                <a:effectLst/>
                <a:latin typeface="Open Sans" panose="020B0606030504020204"/>
                <a:ea typeface="Arial" panose="020B0604020202020204" pitchFamily="34" charset="0"/>
                <a:cs typeface="Arial" panose="020B0604020202020204" pitchFamily="34" charset="0"/>
              </a:rPr>
              <a:t>”</a:t>
            </a:r>
            <a:endParaRPr kumimoji="0" lang="es-CL" altLang="es-C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88490" y="4311485"/>
            <a:ext cx="12015019"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0" name="Rectangle 3"/>
          <p:cNvSpPr>
            <a:spLocks noChangeArrowheads="1"/>
          </p:cNvSpPr>
          <p:nvPr/>
        </p:nvSpPr>
        <p:spPr bwMode="auto">
          <a:xfrm>
            <a:off x="243349" y="5421165"/>
            <a:ext cx="12015019" cy="103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200000"/>
              </a:lnSpc>
              <a:spcBef>
                <a:spcPct val="0"/>
              </a:spcBef>
              <a:spcAft>
                <a:spcPct val="0"/>
              </a:spcAft>
              <a:buClrTx/>
              <a:buSzTx/>
              <a:buFontTx/>
              <a:buNone/>
              <a:tabLst/>
            </a:pPr>
            <a:r>
              <a:rPr kumimoji="0" lang="es-CL" altLang="es-CL" sz="1700" b="1" i="0" u="none" strike="noStrike" cap="none" normalizeH="0" baseline="0" dirty="0">
                <a:ln>
                  <a:noFill/>
                </a:ln>
                <a:solidFill>
                  <a:srgbClr val="00153D"/>
                </a:solidFill>
                <a:effectLst/>
                <a:latin typeface="Open Sans" panose="020B0606030504020204"/>
                <a:ea typeface="Open Sans" panose="020B0606030504020204"/>
                <a:cs typeface="Open Sans" panose="020B0606030504020204"/>
              </a:rPr>
              <a:t>E2BIZ</a:t>
            </a:r>
            <a:br>
              <a:rPr lang="es-CL" altLang="es-CL" sz="1700" b="1" dirty="0">
                <a:solidFill>
                  <a:srgbClr val="00153D"/>
                </a:solidFill>
                <a:latin typeface="Open Sans" panose="020B0606030504020204"/>
                <a:ea typeface="Open Sans" panose="020B0606030504020204"/>
                <a:cs typeface="Open Sans" panose="020B0606030504020204"/>
              </a:rPr>
            </a:br>
            <a:r>
              <a:rPr lang="es-CL" altLang="es-CL" sz="1600" b="1" dirty="0">
                <a:solidFill>
                  <a:srgbClr val="00153D"/>
                </a:solidFill>
                <a:latin typeface="Open Sans" panose="020B0606030504020204"/>
                <a:ea typeface="Open Sans" panose="020B0606030504020204"/>
                <a:cs typeface="Open Sans" panose="020B0606030504020204"/>
              </a:rPr>
              <a:t>septiembre, 2024</a:t>
            </a:r>
          </a:p>
        </p:txBody>
      </p:sp>
      <p:pic>
        <p:nvPicPr>
          <p:cNvPr id="3" name="Imagen 2" descr="Logotipo&#10;&#10;Descripción generada automáticamente">
            <a:extLst>
              <a:ext uri="{FF2B5EF4-FFF2-40B4-BE49-F238E27FC236}">
                <a16:creationId xmlns:a16="http://schemas.microsoft.com/office/drawing/2014/main" id="{AA698A4F-3A28-007A-AC46-849413CF6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457" y="-117029"/>
            <a:ext cx="3852788" cy="1583252"/>
          </a:xfrm>
          <a:prstGeom prst="rect">
            <a:avLst/>
          </a:prstGeom>
        </p:spPr>
      </p:pic>
      <p:sp>
        <p:nvSpPr>
          <p:cNvPr id="2" name="Rectangle 1">
            <a:extLst>
              <a:ext uri="{FF2B5EF4-FFF2-40B4-BE49-F238E27FC236}">
                <a16:creationId xmlns:a16="http://schemas.microsoft.com/office/drawing/2014/main" id="{A28F6C9A-5F52-9522-C4B1-F5A38F5A7B13}"/>
              </a:ext>
            </a:extLst>
          </p:cNvPr>
          <p:cNvSpPr>
            <a:spLocks noChangeArrowheads="1"/>
          </p:cNvSpPr>
          <p:nvPr/>
        </p:nvSpPr>
        <p:spPr bwMode="auto">
          <a:xfrm>
            <a:off x="447368" y="4744153"/>
            <a:ext cx="11606980" cy="67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CL" altLang="es-CL" sz="2400" dirty="0">
                <a:latin typeface="Open Sans" panose="020B0606030504020204"/>
                <a:cs typeface="Arial" panose="020B0604020202020204" pitchFamily="34" charset="0"/>
              </a:rPr>
              <a:t>Presentación ante Comité Regional de Cambio Climático</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113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5684874" y="155967"/>
            <a:ext cx="6110917" cy="526400"/>
          </a:xfrm>
          <a:prstGeom prst="rect">
            <a:avLst/>
          </a:prstGeom>
          <a:noFill/>
          <a:ln>
            <a:noFill/>
          </a:ln>
        </p:spPr>
        <p:txBody>
          <a:bodyPr spcFirstLastPara="1" wrap="square" lIns="121900" tIns="121900" rIns="121900" bIns="121900" anchor="t" anchorCtr="0">
            <a:noAutofit/>
          </a:bodyPr>
          <a:lstStyle/>
          <a:p>
            <a:pPr algn="r"/>
            <a:r>
              <a:rPr lang="es-CL" sz="2400">
                <a:solidFill>
                  <a:srgbClr val="FFFFFF"/>
                </a:solidFill>
                <a:latin typeface="Open Sans Light"/>
                <a:ea typeface="Open Sans Light"/>
                <a:cs typeface="Open Sans Light"/>
              </a:rPr>
              <a:t>EQUIPO DE TRABAJO E2BIZ</a:t>
            </a:r>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graphicFrame>
        <p:nvGraphicFramePr>
          <p:cNvPr id="4" name="Tabla 3">
            <a:extLst>
              <a:ext uri="{FF2B5EF4-FFF2-40B4-BE49-F238E27FC236}">
                <a16:creationId xmlns:a16="http://schemas.microsoft.com/office/drawing/2014/main" id="{24739C02-2115-C52C-DC0C-AAFEC9166565}"/>
              </a:ext>
            </a:extLst>
          </p:cNvPr>
          <p:cNvGraphicFramePr>
            <a:graphicFrameLocks noGrp="1"/>
          </p:cNvGraphicFramePr>
          <p:nvPr>
            <p:extLst>
              <p:ext uri="{D42A27DB-BD31-4B8C-83A1-F6EECF244321}">
                <p14:modId xmlns:p14="http://schemas.microsoft.com/office/powerpoint/2010/main" val="1774829582"/>
              </p:ext>
            </p:extLst>
          </p:nvPr>
        </p:nvGraphicFramePr>
        <p:xfrm>
          <a:off x="2175510" y="1726237"/>
          <a:ext cx="7840980" cy="3352800"/>
        </p:xfrm>
        <a:graphic>
          <a:graphicData uri="http://schemas.openxmlformats.org/drawingml/2006/table">
            <a:tbl>
              <a:tblPr/>
              <a:tblGrid>
                <a:gridCol w="2310772">
                  <a:extLst>
                    <a:ext uri="{9D8B030D-6E8A-4147-A177-3AD203B41FA5}">
                      <a16:colId xmlns:a16="http://schemas.microsoft.com/office/drawing/2014/main" val="1140158373"/>
                    </a:ext>
                  </a:extLst>
                </a:gridCol>
                <a:gridCol w="1082761">
                  <a:extLst>
                    <a:ext uri="{9D8B030D-6E8A-4147-A177-3AD203B41FA5}">
                      <a16:colId xmlns:a16="http://schemas.microsoft.com/office/drawing/2014/main" val="1397842638"/>
                    </a:ext>
                  </a:extLst>
                </a:gridCol>
                <a:gridCol w="4447447">
                  <a:extLst>
                    <a:ext uri="{9D8B030D-6E8A-4147-A177-3AD203B41FA5}">
                      <a16:colId xmlns:a16="http://schemas.microsoft.com/office/drawing/2014/main" val="624152250"/>
                    </a:ext>
                  </a:extLst>
                </a:gridCol>
              </a:tblGrid>
              <a:tr h="328842">
                <a:tc gridSpan="2">
                  <a:txBody>
                    <a:bodyPr/>
                    <a:lstStyle/>
                    <a:p>
                      <a:pPr algn="ctr" rtl="0" fontAlgn="base"/>
                      <a:r>
                        <a:rPr lang="es-ES" sz="1600" b="1" i="0">
                          <a:solidFill>
                            <a:srgbClr val="FFFFFF"/>
                          </a:solidFill>
                          <a:effectLst/>
                          <a:highlight>
                            <a:srgbClr val="002060"/>
                          </a:highlight>
                          <a:latin typeface="Calibri" panose="020F0502020204030204" pitchFamily="34" charset="0"/>
                        </a:rPr>
                        <a:t>Nombre</a:t>
                      </a:r>
                      <a:r>
                        <a:rPr lang="es-ES" sz="1600" b="0" i="0">
                          <a:effectLst/>
                          <a:highlight>
                            <a:srgbClr val="002060"/>
                          </a:highlight>
                          <a:latin typeface="Calibri" panose="020F0502020204030204" pitchFamily="34" charset="0"/>
                        </a:rPr>
                        <a:t> </a:t>
                      </a:r>
                      <a:endParaRPr lang="es-ES" sz="4000" b="0" i="0">
                        <a:effectLst/>
                        <a:highlight>
                          <a:srgbClr val="002060"/>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a:txBody>
                    <a:bodyPr/>
                    <a:lstStyle/>
                    <a:p>
                      <a:pPr algn="ctr" rtl="0" fontAlgn="base"/>
                      <a:r>
                        <a:rPr lang="es-ES" sz="1600" b="1" i="0">
                          <a:solidFill>
                            <a:srgbClr val="FFFFFF"/>
                          </a:solidFill>
                          <a:effectLst/>
                          <a:highlight>
                            <a:srgbClr val="002060"/>
                          </a:highlight>
                          <a:latin typeface="Calibri" panose="020F0502020204030204" pitchFamily="34" charset="0"/>
                        </a:rPr>
                        <a:t>Rol</a:t>
                      </a:r>
                      <a:r>
                        <a:rPr lang="es-ES" sz="1600" b="0" i="0">
                          <a:effectLst/>
                          <a:highlight>
                            <a:srgbClr val="002060"/>
                          </a:highlight>
                          <a:latin typeface="Calibri" panose="020F0502020204030204" pitchFamily="34" charset="0"/>
                        </a:rPr>
                        <a:t> </a:t>
                      </a:r>
                      <a:endParaRPr lang="es-ES" sz="4000" b="0" i="0">
                        <a:effectLst/>
                        <a:highlight>
                          <a:srgbClr val="002060"/>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98546477"/>
                  </a:ext>
                </a:extLst>
              </a:tr>
              <a:tr h="328842">
                <a:tc>
                  <a:txBody>
                    <a:bodyPr/>
                    <a:lstStyle/>
                    <a:p>
                      <a:pPr algn="l" rtl="0" fontAlgn="base"/>
                      <a:r>
                        <a:rPr lang="es-ES" sz="1600" b="0" i="0" dirty="0">
                          <a:effectLst/>
                          <a:latin typeface="Calibri" panose="020F0502020204030204" pitchFamily="34" charset="0"/>
                        </a:rPr>
                        <a:t>Maximiliano Cox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MX" sz="1600" b="0" i="0">
                          <a:effectLst/>
                          <a:latin typeface="Calibri" panose="020F0502020204030204" pitchFamily="34" charset="0"/>
                        </a:rPr>
                        <a:t>Sociólogo – Jefe de Proyecto </a:t>
                      </a:r>
                      <a:endParaRPr lang="es-MX" sz="4000" b="0" i="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1919387440"/>
                  </a:ext>
                </a:extLst>
              </a:tr>
              <a:tr h="328842">
                <a:tc>
                  <a:txBody>
                    <a:bodyPr/>
                    <a:lstStyle/>
                    <a:p>
                      <a:pPr algn="l" rtl="0" fontAlgn="base"/>
                      <a:r>
                        <a:rPr lang="es-ES" sz="1600" b="0" i="0" kern="1200" dirty="0">
                          <a:solidFill>
                            <a:schemeClr val="tx1"/>
                          </a:solidFill>
                          <a:effectLst/>
                          <a:latin typeface="Calibri" panose="020F0502020204030204" pitchFamily="34" charset="0"/>
                          <a:ea typeface="+mn-ea"/>
                          <a:cs typeface="+mn-cs"/>
                        </a:rPr>
                        <a:t>Stephany Acuña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MX" sz="1600" b="0" i="0" kern="1200">
                          <a:solidFill>
                            <a:schemeClr val="tx1"/>
                          </a:solidFill>
                          <a:effectLst/>
                          <a:latin typeface="Calibri" panose="020F0502020204030204" pitchFamily="34" charset="0"/>
                          <a:ea typeface="+mn-ea"/>
                          <a:cs typeface="+mn-cs"/>
                        </a:rPr>
                        <a:t>Ingeniera – Coordinadora de proyecto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342136237"/>
                  </a:ext>
                </a:extLst>
              </a:tr>
              <a:tr h="328842">
                <a:tc>
                  <a:txBody>
                    <a:bodyPr/>
                    <a:lstStyle/>
                    <a:p>
                      <a:pPr algn="l" rtl="0" fontAlgn="base"/>
                      <a:r>
                        <a:rPr lang="es-ES" sz="1600" b="0" i="0" dirty="0">
                          <a:effectLst/>
                          <a:latin typeface="Calibri" panose="020F0502020204030204" pitchFamily="34" charset="0"/>
                        </a:rPr>
                        <a:t>Camilo Prats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ES" sz="1600" b="0" i="0">
                          <a:effectLst/>
                          <a:latin typeface="Calibri" panose="020F0502020204030204" pitchFamily="34" charset="0"/>
                        </a:rPr>
                        <a:t>Arquitecto – Experto en Adaptación </a:t>
                      </a:r>
                      <a:endParaRPr lang="es-ES" sz="4000" b="0" i="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441336315"/>
                  </a:ext>
                </a:extLst>
              </a:tr>
              <a:tr h="328842">
                <a:tc>
                  <a:txBody>
                    <a:bodyPr/>
                    <a:lstStyle/>
                    <a:p>
                      <a:pPr algn="l" rtl="0" fontAlgn="base"/>
                      <a:r>
                        <a:rPr lang="es-ES" sz="1600" b="0" i="0" kern="1200">
                          <a:solidFill>
                            <a:schemeClr val="tx1"/>
                          </a:solidFill>
                          <a:effectLst/>
                          <a:latin typeface="Calibri" panose="020F0502020204030204" pitchFamily="34" charset="0"/>
                          <a:ea typeface="+mn-ea"/>
                          <a:cs typeface="+mn-cs"/>
                        </a:rPr>
                        <a:t>Ana María Pereira</a:t>
                      </a:r>
                      <a:endParaRPr lang="es-ES" sz="1600" b="0" i="0" kern="1200" dirty="0">
                        <a:solidFill>
                          <a:schemeClr val="tx1"/>
                        </a:solidFill>
                        <a:effectLst/>
                        <a:latin typeface="Calibri" panose="020F0502020204030204" pitchFamily="34" charset="0"/>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ES" sz="1600" b="0" i="0" kern="1200" dirty="0">
                          <a:solidFill>
                            <a:schemeClr val="tx1"/>
                          </a:solidFill>
                          <a:effectLst/>
                          <a:latin typeface="Calibri" panose="020F0502020204030204" pitchFamily="34" charset="0"/>
                          <a:ea typeface="+mn-ea"/>
                          <a:cs typeface="+mn-cs"/>
                        </a:rPr>
                        <a:t>Ingeniera - Experta en Mitigación e Inventarios GEI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4277033717"/>
                  </a:ext>
                </a:extLst>
              </a:tr>
              <a:tr h="328842">
                <a:tc>
                  <a:txBody>
                    <a:bodyPr/>
                    <a:lstStyle/>
                    <a:p>
                      <a:pPr algn="l" rtl="0" fontAlgn="base"/>
                      <a:r>
                        <a:rPr lang="es-ES" sz="1600" b="0" i="0" dirty="0">
                          <a:effectLst/>
                          <a:latin typeface="Calibri" panose="020F0502020204030204" pitchFamily="34" charset="0"/>
                        </a:rPr>
                        <a:t>Sebastián Cepeda</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MX" sz="1600" b="0" i="0" dirty="0">
                          <a:effectLst/>
                          <a:latin typeface="Calibri" panose="020F0502020204030204" pitchFamily="34" charset="0"/>
                        </a:rPr>
                        <a:t>Ingeniero - Experto en Mitigación e Inventarios GEI  </a:t>
                      </a:r>
                      <a:endParaRPr lang="es-MX"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3043065044"/>
                  </a:ext>
                </a:extLst>
              </a:tr>
              <a:tr h="328842">
                <a:tc>
                  <a:txBody>
                    <a:bodyPr/>
                    <a:lstStyle/>
                    <a:p>
                      <a:pPr algn="l" rtl="0" fontAlgn="base"/>
                      <a:r>
                        <a:rPr lang="es-ES" sz="1600" b="0" i="0" dirty="0">
                          <a:effectLst/>
                          <a:latin typeface="Calibri" panose="020F0502020204030204" pitchFamily="34" charset="0"/>
                        </a:rPr>
                        <a:t>Isabel </a:t>
                      </a:r>
                      <a:r>
                        <a:rPr lang="es-ES" sz="1600" b="0" i="0" dirty="0" err="1">
                          <a:effectLst/>
                          <a:latin typeface="Calibri" panose="020F0502020204030204" pitchFamily="34" charset="0"/>
                        </a:rPr>
                        <a:t>Quesney</a:t>
                      </a:r>
                      <a:r>
                        <a:rPr lang="es-ES" sz="1600" b="0" i="0" dirty="0">
                          <a:effectLst/>
                          <a:latin typeface="Calibri" panose="020F0502020204030204" pitchFamily="34" charset="0"/>
                        </a:rPr>
                        <a:t>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MX" sz="1600" b="0" i="0" dirty="0">
                          <a:effectLst/>
                          <a:latin typeface="Calibri" panose="020F0502020204030204" pitchFamily="34" charset="0"/>
                        </a:rPr>
                        <a:t>Socióloga – Apoyo en procesos participativos</a:t>
                      </a:r>
                      <a:endParaRPr lang="es-MX"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424028510"/>
                  </a:ext>
                </a:extLst>
              </a:tr>
              <a:tr h="328842">
                <a:tc>
                  <a:txBody>
                    <a:bodyPr/>
                    <a:lstStyle/>
                    <a:p>
                      <a:pPr algn="l" rtl="0" fontAlgn="base"/>
                      <a:r>
                        <a:rPr lang="es-ES" sz="1600" b="0" i="0" dirty="0">
                          <a:effectLst/>
                          <a:latin typeface="Calibri" panose="020F0502020204030204" pitchFamily="34" charset="0"/>
                        </a:rPr>
                        <a:t>Jacques </a:t>
                      </a:r>
                      <a:r>
                        <a:rPr lang="es-ES" sz="1600" b="0" i="0" dirty="0" err="1">
                          <a:effectLst/>
                          <a:latin typeface="Calibri" panose="020F0502020204030204" pitchFamily="34" charset="0"/>
                        </a:rPr>
                        <a:t>Clerc</a:t>
                      </a:r>
                      <a:r>
                        <a:rPr lang="es-ES" sz="1600" b="0" i="0" dirty="0">
                          <a:effectLst/>
                          <a:latin typeface="Calibri" panose="020F0502020204030204" pitchFamily="34" charset="0"/>
                        </a:rPr>
                        <a:t>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ES" sz="1600" b="0" i="0">
                          <a:effectLst/>
                          <a:latin typeface="Calibri" panose="020F0502020204030204" pitchFamily="34" charset="0"/>
                        </a:rPr>
                        <a:t>Ingeniero - Experto financiamiento climático </a:t>
                      </a:r>
                      <a:endParaRPr lang="es-ES" sz="4000" b="0" i="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2839380048"/>
                  </a:ext>
                </a:extLst>
              </a:tr>
              <a:tr h="328842">
                <a:tc>
                  <a:txBody>
                    <a:bodyPr/>
                    <a:lstStyle/>
                    <a:p>
                      <a:pPr algn="l" rtl="0" fontAlgn="base"/>
                      <a:r>
                        <a:rPr lang="es-ES" sz="1600" b="0" i="0" dirty="0">
                          <a:effectLst/>
                          <a:latin typeface="Calibri" panose="020F0502020204030204" pitchFamily="34" charset="0"/>
                        </a:rPr>
                        <a:t>Jaime Rojas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ES" sz="1600" b="0" i="0" dirty="0">
                          <a:effectLst/>
                          <a:latin typeface="Calibri" panose="020F0502020204030204" pitchFamily="34" charset="0"/>
                        </a:rPr>
                        <a:t>Abogado – Experiencia jurídica a nivel municipal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902940155"/>
                  </a:ext>
                </a:extLst>
              </a:tr>
              <a:tr h="328842">
                <a:tc>
                  <a:txBody>
                    <a:bodyPr/>
                    <a:lstStyle/>
                    <a:p>
                      <a:pPr algn="l" rtl="0" fontAlgn="base"/>
                      <a:r>
                        <a:rPr lang="es-ES" sz="1600" b="0" i="0" dirty="0">
                          <a:effectLst/>
                          <a:latin typeface="Calibri" panose="020F0502020204030204" pitchFamily="34" charset="0"/>
                        </a:rPr>
                        <a:t>Constanza Alfaro </a:t>
                      </a:r>
                      <a:endParaRPr lang="es-ES"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base"/>
                      <a:r>
                        <a:rPr lang="es-MX" sz="1600" b="0" i="0" dirty="0">
                          <a:effectLst/>
                          <a:latin typeface="Calibri" panose="020F0502020204030204" pitchFamily="34" charset="0"/>
                        </a:rPr>
                        <a:t>Ingeniera – Profesional de apoyo </a:t>
                      </a:r>
                      <a:endParaRPr lang="es-MX" sz="4000" b="0" i="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954896203"/>
                  </a:ext>
                </a:extLst>
              </a:tr>
            </a:tbl>
          </a:graphicData>
        </a:graphic>
      </p:graphicFrame>
    </p:spTree>
    <p:extLst>
      <p:ext uri="{BB962C8B-B14F-4D97-AF65-F5344CB8AC3E}">
        <p14:creationId xmlns:p14="http://schemas.microsoft.com/office/powerpoint/2010/main" val="276476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sp>
        <p:nvSpPr>
          <p:cNvPr id="6" name="Google Shape;96;p18">
            <a:extLst>
              <a:ext uri="{FF2B5EF4-FFF2-40B4-BE49-F238E27FC236}">
                <a16:creationId xmlns:a16="http://schemas.microsoft.com/office/drawing/2014/main" id="{87DCD661-007A-42DE-16EB-CB2F46CB8D56}"/>
              </a:ext>
            </a:extLst>
          </p:cNvPr>
          <p:cNvSpPr txBox="1"/>
          <p:nvPr/>
        </p:nvSpPr>
        <p:spPr>
          <a:xfrm>
            <a:off x="4391862" y="141780"/>
            <a:ext cx="7783996" cy="526400"/>
          </a:xfrm>
          <a:prstGeom prst="rect">
            <a:avLst/>
          </a:prstGeom>
          <a:noFill/>
          <a:ln>
            <a:noFill/>
          </a:ln>
        </p:spPr>
        <p:txBody>
          <a:bodyPr spcFirstLastPara="1" wrap="square" lIns="121900" tIns="121900" rIns="121900" bIns="121900" anchor="t" anchorCtr="0">
            <a:noAutofit/>
          </a:bodyPr>
          <a:lstStyle/>
          <a:p>
            <a:pPr algn="r"/>
            <a:r>
              <a:rPr lang="es-ES" sz="2400" dirty="0">
                <a:solidFill>
                  <a:srgbClr val="FFFFFF"/>
                </a:solidFill>
                <a:latin typeface="Open Sans Light"/>
                <a:ea typeface="Open Sans Light"/>
                <a:cs typeface="Open Sans Light"/>
              </a:rPr>
              <a:t>C</a:t>
            </a:r>
            <a:r>
              <a:rPr lang="es-CL" sz="2400" dirty="0">
                <a:solidFill>
                  <a:srgbClr val="FFFFFF"/>
                </a:solidFill>
                <a:latin typeface="Open Sans Light"/>
                <a:ea typeface="Open Sans Light"/>
                <a:cs typeface="Open Sans Light"/>
              </a:rPr>
              <a:t>ARTA GANTT</a:t>
            </a:r>
          </a:p>
        </p:txBody>
      </p:sp>
      <p:pic>
        <p:nvPicPr>
          <p:cNvPr id="5" name="Imagen 4">
            <a:extLst>
              <a:ext uri="{FF2B5EF4-FFF2-40B4-BE49-F238E27FC236}">
                <a16:creationId xmlns:a16="http://schemas.microsoft.com/office/drawing/2014/main" id="{FCE350E4-D498-C8CD-77E9-C47E2102BF78}"/>
              </a:ext>
            </a:extLst>
          </p:cNvPr>
          <p:cNvPicPr>
            <a:picLocks noChangeAspect="1"/>
          </p:cNvPicPr>
          <p:nvPr/>
        </p:nvPicPr>
        <p:blipFill>
          <a:blip r:embed="rId4"/>
          <a:stretch>
            <a:fillRect/>
          </a:stretch>
        </p:blipFill>
        <p:spPr>
          <a:xfrm>
            <a:off x="-772" y="1254868"/>
            <a:ext cx="12218067" cy="5592269"/>
          </a:xfrm>
          <a:prstGeom prst="rect">
            <a:avLst/>
          </a:prstGeom>
        </p:spPr>
      </p:pic>
    </p:spTree>
    <p:extLst>
      <p:ext uri="{BB962C8B-B14F-4D97-AF65-F5344CB8AC3E}">
        <p14:creationId xmlns:p14="http://schemas.microsoft.com/office/powerpoint/2010/main" val="4032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1030" name="Picture 6" descr="Mapa&#10;&#10;Descripción generada automáticamente">
            <a:extLst>
              <a:ext uri="{FF2B5EF4-FFF2-40B4-BE49-F238E27FC236}">
                <a16:creationId xmlns:a16="http://schemas.microsoft.com/office/drawing/2014/main" id="{70055126-6B64-9265-46DF-F7E66041E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1" y="812799"/>
            <a:ext cx="6185886" cy="44595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pa&#10;&#10;Descripción generada automáticamente">
            <a:extLst>
              <a:ext uri="{FF2B5EF4-FFF2-40B4-BE49-F238E27FC236}">
                <a16:creationId xmlns:a16="http://schemas.microsoft.com/office/drawing/2014/main" id="{051E0392-0F1C-2072-A3AE-DF64E2CC1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365" y="2527543"/>
            <a:ext cx="6020635" cy="4330457"/>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6;p18">
            <a:extLst>
              <a:ext uri="{FF2B5EF4-FFF2-40B4-BE49-F238E27FC236}">
                <a16:creationId xmlns:a16="http://schemas.microsoft.com/office/drawing/2014/main" id="{106D9517-B699-4D0B-1A71-3AECBECFE97D}"/>
              </a:ext>
            </a:extLst>
          </p:cNvPr>
          <p:cNvSpPr txBox="1"/>
          <p:nvPr/>
        </p:nvSpPr>
        <p:spPr>
          <a:xfrm>
            <a:off x="3071192" y="141780"/>
            <a:ext cx="8917608" cy="526400"/>
          </a:xfrm>
          <a:prstGeom prst="rect">
            <a:avLst/>
          </a:prstGeom>
          <a:noFill/>
          <a:ln>
            <a:noFill/>
          </a:ln>
        </p:spPr>
        <p:txBody>
          <a:bodyPr spcFirstLastPara="1" wrap="square" lIns="121900" tIns="121900" rIns="121900" bIns="121900" anchor="t" anchorCtr="0">
            <a:noAutofit/>
          </a:bodyPr>
          <a:lstStyle/>
          <a:p>
            <a:pPr algn="r"/>
            <a:r>
              <a:rPr lang="es-CL" sz="2400" b="1" dirty="0">
                <a:solidFill>
                  <a:srgbClr val="FFFFFF"/>
                </a:solidFill>
                <a:latin typeface="Open Sans"/>
                <a:ea typeface="MS Mincho"/>
                <a:cs typeface="Open Sans"/>
              </a:rPr>
              <a:t>DIAGNÓSTICO DE RIESGOS: CAMBIO EN LLUVIAS</a:t>
            </a:r>
            <a:endParaRPr lang="es-ES" dirty="0"/>
          </a:p>
        </p:txBody>
      </p:sp>
    </p:spTree>
    <p:extLst>
      <p:ext uri="{BB962C8B-B14F-4D97-AF65-F5344CB8AC3E}">
        <p14:creationId xmlns:p14="http://schemas.microsoft.com/office/powerpoint/2010/main" val="321348719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2050" name="Picture 2" descr="Mapa&#10;&#10;Descripción generada automáticamente">
            <a:extLst>
              <a:ext uri="{FF2B5EF4-FFF2-40B4-BE49-F238E27FC236}">
                <a16:creationId xmlns:a16="http://schemas.microsoft.com/office/drawing/2014/main" id="{E01B2AFC-3B2E-F6E1-4513-B8A3B683A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2" y="812799"/>
            <a:ext cx="5985824" cy="43089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pa&#10;&#10;Descripción generada automáticamente">
            <a:extLst>
              <a:ext uri="{FF2B5EF4-FFF2-40B4-BE49-F238E27FC236}">
                <a16:creationId xmlns:a16="http://schemas.microsoft.com/office/drawing/2014/main" id="{31CE2F15-FAA5-4DD6-38BE-DD5B7AC71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966" y="2578052"/>
            <a:ext cx="6195307" cy="427819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6;p18">
            <a:extLst>
              <a:ext uri="{FF2B5EF4-FFF2-40B4-BE49-F238E27FC236}">
                <a16:creationId xmlns:a16="http://schemas.microsoft.com/office/drawing/2014/main" id="{F2411904-A167-6037-61B6-ADF2E2D96A9B}"/>
              </a:ext>
            </a:extLst>
          </p:cNvPr>
          <p:cNvSpPr txBox="1"/>
          <p:nvPr/>
        </p:nvSpPr>
        <p:spPr>
          <a:xfrm>
            <a:off x="2739124" y="141780"/>
            <a:ext cx="9249676" cy="526400"/>
          </a:xfrm>
          <a:prstGeom prst="rect">
            <a:avLst/>
          </a:prstGeom>
          <a:noFill/>
          <a:ln>
            <a:noFill/>
          </a:ln>
        </p:spPr>
        <p:txBody>
          <a:bodyPr spcFirstLastPara="1" wrap="square" lIns="121900" tIns="121900" rIns="121900" bIns="121900" anchor="t" anchorCtr="0">
            <a:noAutofit/>
          </a:bodyPr>
          <a:lstStyle/>
          <a:p>
            <a:pPr algn="r"/>
            <a:r>
              <a:rPr lang="es-CL" sz="2400" b="1" dirty="0">
                <a:solidFill>
                  <a:srgbClr val="FFFFFF"/>
                </a:solidFill>
                <a:latin typeface="Open Sans"/>
                <a:ea typeface="MS Mincho"/>
                <a:cs typeface="Open Sans"/>
              </a:rPr>
              <a:t>DIAGNÓSTICO DE RIESGOS: CAMBIO EN NIEVE ACUMULADA</a:t>
            </a:r>
            <a:endParaRPr lang="es-ES" dirty="0"/>
          </a:p>
        </p:txBody>
      </p:sp>
    </p:spTree>
    <p:extLst>
      <p:ext uri="{BB962C8B-B14F-4D97-AF65-F5344CB8AC3E}">
        <p14:creationId xmlns:p14="http://schemas.microsoft.com/office/powerpoint/2010/main" val="215041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3" name="Imagen 2" descr="Texto, Logotipo&#10;&#10;Descripción generada automáticamente">
            <a:extLst>
              <a:ext uri="{FF2B5EF4-FFF2-40B4-BE49-F238E27FC236}">
                <a16:creationId xmlns:a16="http://schemas.microsoft.com/office/drawing/2014/main" id="{4AC672C6-12CE-C30C-A9FE-1DD397E86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1026" name="Picture 2" descr="Mapa&#10;&#10;Descripción generada automáticamente">
            <a:extLst>
              <a:ext uri="{FF2B5EF4-FFF2-40B4-BE49-F238E27FC236}">
                <a16:creationId xmlns:a16="http://schemas.microsoft.com/office/drawing/2014/main" id="{4010B540-C658-97CF-BD37-5ED563530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1" y="812798"/>
            <a:ext cx="6048631" cy="4280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a&#10;&#10;Descripción generada automáticamente">
            <a:extLst>
              <a:ext uri="{FF2B5EF4-FFF2-40B4-BE49-F238E27FC236}">
                <a16:creationId xmlns:a16="http://schemas.microsoft.com/office/drawing/2014/main" id="{0F6027D6-772A-B8BC-68B5-A28AE2771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772" y="2500009"/>
            <a:ext cx="6127228" cy="43562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6;p18">
            <a:extLst>
              <a:ext uri="{FF2B5EF4-FFF2-40B4-BE49-F238E27FC236}">
                <a16:creationId xmlns:a16="http://schemas.microsoft.com/office/drawing/2014/main" id="{1F6A30E8-25D2-6A7B-F021-ABBA0B49429E}"/>
              </a:ext>
            </a:extLst>
          </p:cNvPr>
          <p:cNvSpPr txBox="1"/>
          <p:nvPr/>
        </p:nvSpPr>
        <p:spPr>
          <a:xfrm>
            <a:off x="3071192" y="141780"/>
            <a:ext cx="8917608" cy="526400"/>
          </a:xfrm>
          <a:prstGeom prst="rect">
            <a:avLst/>
          </a:prstGeom>
          <a:noFill/>
          <a:ln>
            <a:noFill/>
          </a:ln>
        </p:spPr>
        <p:txBody>
          <a:bodyPr spcFirstLastPara="1" wrap="square" lIns="121900" tIns="121900" rIns="121900" bIns="121900" anchor="t" anchorCtr="0">
            <a:noAutofit/>
          </a:bodyPr>
          <a:lstStyle/>
          <a:p>
            <a:pPr algn="r"/>
            <a:r>
              <a:rPr lang="es-CL" sz="2400" b="1" dirty="0">
                <a:solidFill>
                  <a:srgbClr val="FFFFFF"/>
                </a:solidFill>
                <a:latin typeface="Open Sans"/>
                <a:ea typeface="MS Mincho"/>
                <a:cs typeface="Open Sans"/>
              </a:rPr>
              <a:t>DIAGNÓSTICO DE RIESGOS: CAMBIO EN PRECIPITACIONES</a:t>
            </a:r>
            <a:endParaRPr lang="es-ES" dirty="0"/>
          </a:p>
        </p:txBody>
      </p:sp>
    </p:spTree>
    <p:extLst>
      <p:ext uri="{BB962C8B-B14F-4D97-AF65-F5344CB8AC3E}">
        <p14:creationId xmlns:p14="http://schemas.microsoft.com/office/powerpoint/2010/main" val="22357753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3726180" y="141780"/>
            <a:ext cx="8262619" cy="526400"/>
          </a:xfrm>
          <a:prstGeom prst="rect">
            <a:avLst/>
          </a:prstGeom>
          <a:noFill/>
          <a:ln>
            <a:noFill/>
          </a:ln>
        </p:spPr>
        <p:txBody>
          <a:bodyPr spcFirstLastPara="1" wrap="square" lIns="121900" tIns="121900" rIns="121900" bIns="121900" anchor="t" anchorCtr="0">
            <a:noAutofit/>
          </a:bodyPr>
          <a:lstStyle/>
          <a:p>
            <a:pPr algn="r"/>
            <a:r>
              <a:rPr lang="es-CL" sz="2400" b="1" dirty="0">
                <a:solidFill>
                  <a:srgbClr val="FFFFFF"/>
                </a:solidFill>
                <a:latin typeface="Open Sans"/>
                <a:ea typeface="MS Mincho"/>
                <a:cs typeface="Open Sans"/>
              </a:rPr>
              <a:t>DIAGNÓSTICO DE RIESGOS: LLUVIA MÁXIMA DIARIA</a:t>
            </a:r>
            <a:endParaRPr lang="es-ES" dirty="0"/>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4" name="Imagen 3" descr="Texto, Logotipo&#10;&#10;Descripción generada automáticamente">
            <a:extLst>
              <a:ext uri="{FF2B5EF4-FFF2-40B4-BE49-F238E27FC236}">
                <a16:creationId xmlns:a16="http://schemas.microsoft.com/office/drawing/2014/main" id="{025FFD73-56A3-EE2C-5CE1-2C468222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12" name="Imagen 11" descr="Mapa&#10;&#10;Descripción generada automáticamente">
            <a:extLst>
              <a:ext uri="{FF2B5EF4-FFF2-40B4-BE49-F238E27FC236}">
                <a16:creationId xmlns:a16="http://schemas.microsoft.com/office/drawing/2014/main" id="{26DEC5E5-62D1-E758-DAA5-44F890B4BBFB}"/>
              </a:ext>
            </a:extLst>
          </p:cNvPr>
          <p:cNvPicPr>
            <a:picLocks noChangeAspect="1"/>
          </p:cNvPicPr>
          <p:nvPr/>
        </p:nvPicPr>
        <p:blipFill>
          <a:blip r:embed="rId5"/>
          <a:stretch>
            <a:fillRect/>
          </a:stretch>
        </p:blipFill>
        <p:spPr>
          <a:xfrm>
            <a:off x="6103911" y="1071561"/>
            <a:ext cx="6092082" cy="4310064"/>
          </a:xfrm>
          <a:prstGeom prst="rect">
            <a:avLst/>
          </a:prstGeom>
          <a:ln>
            <a:solidFill>
              <a:schemeClr val="tx1"/>
            </a:solidFill>
          </a:ln>
        </p:spPr>
      </p:pic>
      <p:pic>
        <p:nvPicPr>
          <p:cNvPr id="13" name="Imagen 12" descr="Mapa&#10;&#10;Descripción generada automáticamente">
            <a:extLst>
              <a:ext uri="{FF2B5EF4-FFF2-40B4-BE49-F238E27FC236}">
                <a16:creationId xmlns:a16="http://schemas.microsoft.com/office/drawing/2014/main" id="{71549EB4-CE37-B323-AC40-3E999E421591}"/>
              </a:ext>
            </a:extLst>
          </p:cNvPr>
          <p:cNvPicPr>
            <a:picLocks noChangeAspect="1"/>
          </p:cNvPicPr>
          <p:nvPr/>
        </p:nvPicPr>
        <p:blipFill>
          <a:blip r:embed="rId6"/>
          <a:stretch>
            <a:fillRect/>
          </a:stretch>
        </p:blipFill>
        <p:spPr>
          <a:xfrm>
            <a:off x="-3994" y="1071562"/>
            <a:ext cx="6103987" cy="4310063"/>
          </a:xfrm>
          <a:prstGeom prst="rect">
            <a:avLst/>
          </a:prstGeom>
          <a:ln>
            <a:solidFill>
              <a:schemeClr val="tx1"/>
            </a:solidFill>
          </a:ln>
        </p:spPr>
      </p:pic>
      <p:sp>
        <p:nvSpPr>
          <p:cNvPr id="14" name="CuadroTexto 13">
            <a:extLst>
              <a:ext uri="{FF2B5EF4-FFF2-40B4-BE49-F238E27FC236}">
                <a16:creationId xmlns:a16="http://schemas.microsoft.com/office/drawing/2014/main" id="{024F62BF-FC8C-D2EA-3F22-27FCCE4DA65C}"/>
              </a:ext>
            </a:extLst>
          </p:cNvPr>
          <p:cNvSpPr txBox="1"/>
          <p:nvPr/>
        </p:nvSpPr>
        <p:spPr>
          <a:xfrm>
            <a:off x="1551935" y="5375679"/>
            <a:ext cx="1369789" cy="400110"/>
          </a:xfrm>
          <a:prstGeom prst="rect">
            <a:avLst/>
          </a:prstGeom>
          <a:noFill/>
        </p:spPr>
        <p:txBody>
          <a:bodyPr wrap="square" lIns="91440" tIns="45720" rIns="91440" bIns="45720" rtlCol="0" anchor="t">
            <a:spAutoFit/>
          </a:bodyPr>
          <a:lstStyle/>
          <a:p>
            <a:r>
              <a:rPr lang="es-CL" sz="2000">
                <a:latin typeface="Open Sans"/>
                <a:ea typeface="Open Sans"/>
                <a:cs typeface="Open Sans"/>
              </a:rPr>
              <a:t>Cambio</a:t>
            </a:r>
            <a:endParaRPr lang="es-ES"/>
          </a:p>
        </p:txBody>
      </p:sp>
      <p:sp>
        <p:nvSpPr>
          <p:cNvPr id="16" name="CuadroTexto 15">
            <a:extLst>
              <a:ext uri="{FF2B5EF4-FFF2-40B4-BE49-F238E27FC236}">
                <a16:creationId xmlns:a16="http://schemas.microsoft.com/office/drawing/2014/main" id="{1324F4C2-7920-29E5-F25F-5AAE93502593}"/>
              </a:ext>
            </a:extLst>
          </p:cNvPr>
          <p:cNvSpPr txBox="1"/>
          <p:nvPr/>
        </p:nvSpPr>
        <p:spPr>
          <a:xfrm>
            <a:off x="8255154" y="5375679"/>
            <a:ext cx="1369789" cy="400110"/>
          </a:xfrm>
          <a:prstGeom prst="rect">
            <a:avLst/>
          </a:prstGeom>
          <a:noFill/>
        </p:spPr>
        <p:txBody>
          <a:bodyPr wrap="square" lIns="91440" tIns="45720" rIns="91440" bIns="45720" rtlCol="0" anchor="t">
            <a:spAutoFit/>
          </a:bodyPr>
          <a:lstStyle/>
          <a:p>
            <a:r>
              <a:rPr lang="es-CL" sz="2000">
                <a:latin typeface="Open Sans"/>
                <a:ea typeface="Open Sans"/>
                <a:cs typeface="Open Sans"/>
              </a:rPr>
              <a:t>Futuro</a:t>
            </a:r>
            <a:endParaRPr lang="es-ES"/>
          </a:p>
        </p:txBody>
      </p:sp>
    </p:spTree>
    <p:extLst>
      <p:ext uri="{BB962C8B-B14F-4D97-AF65-F5344CB8AC3E}">
        <p14:creationId xmlns:p14="http://schemas.microsoft.com/office/powerpoint/2010/main" val="173406241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Google Shape;93;p18">
            <a:extLst>
              <a:ext uri="{FF2B5EF4-FFF2-40B4-BE49-F238E27FC236}">
                <a16:creationId xmlns:a16="http://schemas.microsoft.com/office/drawing/2014/main" id="{CAF4B459-5772-4B4A-BED5-E536E103CA58}"/>
              </a:ext>
            </a:extLst>
          </p:cNvPr>
          <p:cNvSpPr/>
          <p:nvPr/>
        </p:nvSpPr>
        <p:spPr>
          <a:xfrm>
            <a:off x="0" y="1756"/>
            <a:ext cx="12192000" cy="811043"/>
          </a:xfrm>
          <a:prstGeom prst="rect">
            <a:avLst/>
          </a:prstGeom>
          <a:solidFill>
            <a:srgbClr val="010A3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96;p18">
            <a:extLst>
              <a:ext uri="{FF2B5EF4-FFF2-40B4-BE49-F238E27FC236}">
                <a16:creationId xmlns:a16="http://schemas.microsoft.com/office/drawing/2014/main" id="{A1FBFB41-B960-41B1-A5B7-DCED2880F910}"/>
              </a:ext>
            </a:extLst>
          </p:cNvPr>
          <p:cNvSpPr txBox="1"/>
          <p:nvPr/>
        </p:nvSpPr>
        <p:spPr>
          <a:xfrm>
            <a:off x="3726180" y="141780"/>
            <a:ext cx="8262619" cy="526400"/>
          </a:xfrm>
          <a:prstGeom prst="rect">
            <a:avLst/>
          </a:prstGeom>
          <a:noFill/>
          <a:ln>
            <a:noFill/>
          </a:ln>
        </p:spPr>
        <p:txBody>
          <a:bodyPr spcFirstLastPara="1" wrap="square" lIns="121900" tIns="121900" rIns="121900" bIns="121900" anchor="t" anchorCtr="0">
            <a:noAutofit/>
          </a:bodyPr>
          <a:lstStyle/>
          <a:p>
            <a:pPr algn="r"/>
            <a:r>
              <a:rPr lang="es-CL" sz="2400" b="1">
                <a:solidFill>
                  <a:srgbClr val="FFFFFF"/>
                </a:solidFill>
                <a:latin typeface="Open Sans"/>
                <a:ea typeface="MS Mincho"/>
                <a:cs typeface="Open Sans"/>
              </a:rPr>
              <a:t>DIAGNÓSTICO DE RIESGOS: CALOR EXTREMO</a:t>
            </a:r>
            <a:endParaRPr lang="es-ES"/>
          </a:p>
        </p:txBody>
      </p:sp>
      <p:sp>
        <p:nvSpPr>
          <p:cNvPr id="10" name="Rectangle 12">
            <a:extLst>
              <a:ext uri="{FF2B5EF4-FFF2-40B4-BE49-F238E27FC236}">
                <a16:creationId xmlns:a16="http://schemas.microsoft.com/office/drawing/2014/main" id="{C3017E01-0C32-4B64-8E81-EC8315473991}"/>
              </a:ext>
            </a:extLst>
          </p:cNvPr>
          <p:cNvSpPr>
            <a:spLocks noChangeArrowheads="1"/>
          </p:cNvSpPr>
          <p:nvPr/>
        </p:nvSpPr>
        <p:spPr bwMode="auto">
          <a:xfrm>
            <a:off x="203201" y="2617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sp>
        <p:nvSpPr>
          <p:cNvPr id="11" name="Rectangle 13">
            <a:extLst>
              <a:ext uri="{FF2B5EF4-FFF2-40B4-BE49-F238E27FC236}">
                <a16:creationId xmlns:a16="http://schemas.microsoft.com/office/drawing/2014/main" id="{49C4BB1D-FFC5-4C5C-8105-46DD894E71C6}"/>
              </a:ext>
            </a:extLst>
          </p:cNvPr>
          <p:cNvSpPr>
            <a:spLocks noChangeArrowheads="1"/>
          </p:cNvSpPr>
          <p:nvPr/>
        </p:nvSpPr>
        <p:spPr bwMode="auto">
          <a:xfrm>
            <a:off x="203201" y="6681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CL" sz="2400"/>
          </a:p>
        </p:txBody>
      </p:sp>
      <p:pic>
        <p:nvPicPr>
          <p:cNvPr id="4" name="Imagen 3" descr="Texto, Logotipo&#10;&#10;Descripción generada automáticamente">
            <a:extLst>
              <a:ext uri="{FF2B5EF4-FFF2-40B4-BE49-F238E27FC236}">
                <a16:creationId xmlns:a16="http://schemas.microsoft.com/office/drawing/2014/main" id="{025FFD73-56A3-EE2C-5CE1-2C468222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2" y="-197939"/>
            <a:ext cx="2706840" cy="1112340"/>
          </a:xfrm>
          <a:prstGeom prst="rect">
            <a:avLst/>
          </a:prstGeom>
        </p:spPr>
      </p:pic>
      <p:pic>
        <p:nvPicPr>
          <p:cNvPr id="6" name="Imagen 5" descr="Gráfico, Gráfico de barras&#10;&#10;Descripción generada automáticamente">
            <a:extLst>
              <a:ext uri="{FF2B5EF4-FFF2-40B4-BE49-F238E27FC236}">
                <a16:creationId xmlns:a16="http://schemas.microsoft.com/office/drawing/2014/main" id="{6FC5D280-C963-D06B-9BBC-4809845DEACB}"/>
              </a:ext>
            </a:extLst>
          </p:cNvPr>
          <p:cNvPicPr>
            <a:picLocks noChangeAspect="1"/>
          </p:cNvPicPr>
          <p:nvPr/>
        </p:nvPicPr>
        <p:blipFill>
          <a:blip r:embed="rId5"/>
          <a:stretch>
            <a:fillRect/>
          </a:stretch>
        </p:blipFill>
        <p:spPr>
          <a:xfrm>
            <a:off x="154609" y="1055550"/>
            <a:ext cx="4572000" cy="2743200"/>
          </a:xfrm>
          <a:prstGeom prst="rect">
            <a:avLst/>
          </a:prstGeom>
        </p:spPr>
      </p:pic>
      <p:sp>
        <p:nvSpPr>
          <p:cNvPr id="8" name="CuadroTexto 7">
            <a:extLst>
              <a:ext uri="{FF2B5EF4-FFF2-40B4-BE49-F238E27FC236}">
                <a16:creationId xmlns:a16="http://schemas.microsoft.com/office/drawing/2014/main" id="{189E6F13-9B29-8062-43A5-FC0854A8830D}"/>
              </a:ext>
            </a:extLst>
          </p:cNvPr>
          <p:cNvSpPr txBox="1"/>
          <p:nvPr/>
        </p:nvSpPr>
        <p:spPr>
          <a:xfrm>
            <a:off x="1487574" y="747599"/>
            <a:ext cx="1395329" cy="411153"/>
          </a:xfrm>
          <a:prstGeom prst="rect">
            <a:avLst/>
          </a:prstGeom>
          <a:noFill/>
        </p:spPr>
        <p:txBody>
          <a:bodyPr wrap="square" lIns="91440" tIns="45720" rIns="91440" bIns="45720" rtlCol="0" anchor="t">
            <a:spAutoFit/>
          </a:bodyPr>
          <a:lstStyle/>
          <a:p>
            <a:pPr algn="ctr"/>
            <a:r>
              <a:rPr lang="es-CL" sz="2000">
                <a:latin typeface="Open Sans"/>
                <a:ea typeface="Open Sans"/>
                <a:cs typeface="Open Sans"/>
              </a:rPr>
              <a:t>ARICA</a:t>
            </a:r>
            <a:endParaRPr lang="es-CL" sz="2000">
              <a:ea typeface="+mn-lt"/>
              <a:cs typeface="+mn-lt"/>
            </a:endParaRPr>
          </a:p>
        </p:txBody>
      </p:sp>
      <p:graphicFrame>
        <p:nvGraphicFramePr>
          <p:cNvPr id="13" name="Tabla 12">
            <a:extLst>
              <a:ext uri="{FF2B5EF4-FFF2-40B4-BE49-F238E27FC236}">
                <a16:creationId xmlns:a16="http://schemas.microsoft.com/office/drawing/2014/main" id="{38BEB207-06D6-8BC2-D106-1A5087F62B6B}"/>
              </a:ext>
            </a:extLst>
          </p:cNvPr>
          <p:cNvGraphicFramePr>
            <a:graphicFrameLocks noGrp="1"/>
          </p:cNvGraphicFramePr>
          <p:nvPr/>
        </p:nvGraphicFramePr>
        <p:xfrm>
          <a:off x="9541565" y="1115391"/>
          <a:ext cx="2448178" cy="2651760"/>
        </p:xfrm>
        <a:graphic>
          <a:graphicData uri="http://schemas.openxmlformats.org/drawingml/2006/table">
            <a:tbl>
              <a:tblPr bandRow="1">
                <a:tableStyleId>{5C22544A-7EE6-4342-B048-85BDC9FD1C3A}</a:tableStyleId>
              </a:tblPr>
              <a:tblGrid>
                <a:gridCol w="937617">
                  <a:extLst>
                    <a:ext uri="{9D8B030D-6E8A-4147-A177-3AD203B41FA5}">
                      <a16:colId xmlns:a16="http://schemas.microsoft.com/office/drawing/2014/main" val="2824249800"/>
                    </a:ext>
                  </a:extLst>
                </a:gridCol>
                <a:gridCol w="830941">
                  <a:extLst>
                    <a:ext uri="{9D8B030D-6E8A-4147-A177-3AD203B41FA5}">
                      <a16:colId xmlns:a16="http://schemas.microsoft.com/office/drawing/2014/main" val="4010508978"/>
                    </a:ext>
                  </a:extLst>
                </a:gridCol>
                <a:gridCol w="679620">
                  <a:extLst>
                    <a:ext uri="{9D8B030D-6E8A-4147-A177-3AD203B41FA5}">
                      <a16:colId xmlns:a16="http://schemas.microsoft.com/office/drawing/2014/main" val="1706523842"/>
                    </a:ext>
                  </a:extLst>
                </a:gridCol>
              </a:tblGrid>
              <a:tr h="161925">
                <a:tc>
                  <a:txBody>
                    <a:bodyPr/>
                    <a:lstStyle/>
                    <a:p>
                      <a:pPr lvl="0" algn="ctr">
                        <a:buNone/>
                      </a:pPr>
                      <a:r>
                        <a:rPr lang="es-CL" sz="1200" b="1" i="0">
                          <a:solidFill>
                            <a:srgbClr val="FFFFFF"/>
                          </a:solidFill>
                          <a:effectLst/>
                          <a:latin typeface="Open Sans"/>
                        </a:rPr>
                        <a:t>Comuna</a:t>
                      </a:r>
                    </a:p>
                  </a:txBody>
                  <a:tcPr marL="38099" marR="38099" anchor="ctr">
                    <a:lnL w="12700">
                      <a:solidFill>
                        <a:schemeClr val="tx1"/>
                      </a:solidFill>
                    </a:lnL>
                    <a:lnR w="12700">
                      <a:solidFill>
                        <a:schemeClr val="tx1"/>
                      </a:solidFill>
                    </a:lnR>
                    <a:lnT w="12700">
                      <a:solidFill>
                        <a:schemeClr val="tx1"/>
                      </a:solidFill>
                    </a:lnT>
                    <a:lnB w="12700">
                      <a:solidFill>
                        <a:schemeClr val="tx1"/>
                      </a:solidFill>
                    </a:lnB>
                    <a:solidFill>
                      <a:srgbClr val="002060"/>
                    </a:solidFill>
                  </a:tcPr>
                </a:tc>
                <a:tc>
                  <a:txBody>
                    <a:bodyPr/>
                    <a:lstStyle/>
                    <a:p>
                      <a:pPr algn="ctr" rtl="0" fontAlgn="base"/>
                      <a:r>
                        <a:rPr lang="es-CL" sz="1200" b="1" i="0">
                          <a:solidFill>
                            <a:srgbClr val="FFFFFF"/>
                          </a:solidFill>
                          <a:effectLst/>
                          <a:latin typeface="Open Sans"/>
                        </a:rPr>
                        <a:t>Edad (años)</a:t>
                      </a:r>
                      <a:r>
                        <a:rPr lang="es-CL" sz="1200" b="0" i="0">
                          <a:solidFill>
                            <a:srgbClr val="FFFFFF"/>
                          </a:solidFill>
                          <a:effectLst/>
                          <a:latin typeface="Open Sans"/>
                        </a:rPr>
                        <a:t> </a:t>
                      </a:r>
                      <a:endParaRPr lang="es-CL" sz="1200" b="0" i="0">
                        <a:effectLst/>
                        <a:latin typeface="Open Sans"/>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ase"/>
                      <a:r>
                        <a:rPr lang="es-CL" sz="1200" b="1" i="0">
                          <a:solidFill>
                            <a:srgbClr val="FFFFFF"/>
                          </a:solidFill>
                          <a:effectLst/>
                          <a:latin typeface="Open Sans"/>
                        </a:rPr>
                        <a:t>N° Pers.</a:t>
                      </a:r>
                      <a:endParaRPr lang="es-CL" sz="1200" b="0" i="0">
                        <a:solidFill>
                          <a:srgbClr val="FFFFFF"/>
                        </a:solidFill>
                        <a:effectLst/>
                        <a:latin typeface="Open Sans"/>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810034192"/>
                  </a:ext>
                </a:extLst>
              </a:tr>
              <a:tr h="180975">
                <a:tc rowSpan="2">
                  <a:txBody>
                    <a:bodyPr/>
                    <a:lstStyle/>
                    <a:p>
                      <a:pPr lvl="0" algn="ctr">
                        <a:buNone/>
                      </a:pPr>
                      <a:r>
                        <a:rPr lang="es-CL" sz="1200" b="1" i="0">
                          <a:solidFill>
                            <a:srgbClr val="000000"/>
                          </a:solidFill>
                          <a:effectLst/>
                          <a:latin typeface="Open Sans"/>
                        </a:rPr>
                        <a:t>Arica</a:t>
                      </a:r>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rtl="0" fontAlgn="base"/>
                      <a:r>
                        <a:rPr lang="es-CL" sz="1200" b="0" i="0">
                          <a:solidFill>
                            <a:srgbClr val="000000"/>
                          </a:solidFill>
                          <a:effectLst/>
                          <a:latin typeface="Open Sans"/>
                        </a:rPr>
                        <a:t>0 a 4 </a:t>
                      </a:r>
                      <a:endParaRPr lang="es-CL" sz="1200" b="0" i="0">
                        <a:effectLst/>
                        <a:latin typeface="Open Sans"/>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r>
                        <a:rPr lang="es-CL" sz="1200" b="0" i="0">
                          <a:solidFill>
                            <a:srgbClr val="000000"/>
                          </a:solidFill>
                          <a:effectLst/>
                          <a:latin typeface="Open Sans"/>
                        </a:rPr>
                        <a:t>15.893 </a:t>
                      </a:r>
                      <a:endParaRPr lang="es-CL" sz="1200" b="0" i="0">
                        <a:effectLst/>
                        <a:latin typeface="Open Sans"/>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581680"/>
                  </a:ext>
                </a:extLst>
              </a:tr>
              <a:tr h="180975">
                <a:tc vMerge="1">
                  <a:txBody>
                    <a:bodyPr/>
                    <a:lstStyle/>
                    <a:p>
                      <a:endParaRPr lang="es-ES"/>
                    </a:p>
                  </a:txBody>
                  <a:tcPr marL="38099" marR="38099" anchor="b">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algn="ctr" rtl="0" fontAlgn="base"/>
                      <a:r>
                        <a:rPr lang="es-CL" sz="1200" b="0" i="0">
                          <a:effectLst/>
                          <a:latin typeface="Open Sans"/>
                        </a:rPr>
                        <a:t>65 o más </a:t>
                      </a:r>
                    </a:p>
                  </a:txBody>
                  <a:tcPr marL="38100" marR="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r>
                        <a:rPr lang="es-CL" sz="1200" b="0" i="0">
                          <a:effectLst/>
                          <a:latin typeface="Open Sans"/>
                        </a:rPr>
                        <a:t>8.080 </a:t>
                      </a:r>
                    </a:p>
                  </a:txBody>
                  <a:tcPr marL="38100" marR="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502403"/>
                  </a:ext>
                </a:extLst>
              </a:tr>
              <a:tr h="180974">
                <a:tc rowSpan="2">
                  <a:txBody>
                    <a:bodyPr/>
                    <a:lstStyle/>
                    <a:p>
                      <a:pPr lvl="0" algn="ctr">
                        <a:buNone/>
                      </a:pPr>
                      <a:r>
                        <a:rPr lang="es-CL" sz="1200" b="1" i="0">
                          <a:solidFill>
                            <a:srgbClr val="000000"/>
                          </a:solidFill>
                          <a:effectLst/>
                          <a:latin typeface="Open Sans"/>
                        </a:rPr>
                        <a:t>Camarones</a:t>
                      </a:r>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200" b="0" i="0">
                          <a:solidFill>
                            <a:srgbClr val="000000"/>
                          </a:solidFill>
                          <a:effectLst/>
                          <a:latin typeface="Open Sans"/>
                        </a:rPr>
                        <a:t>0 a 4 </a:t>
                      </a:r>
                      <a:endParaRPr lang="es-CL" sz="1200" b="0" i="0">
                        <a:effectLst/>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s-CL" sz="1200" b="0" i="0">
                          <a:effectLst/>
                          <a:latin typeface="Open Sans"/>
                        </a:rPr>
                        <a:t>61</a:t>
                      </a:r>
                    </a:p>
                  </a:txBody>
                  <a:tcPr marL="38099" marR="38099"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732625"/>
                  </a:ext>
                </a:extLst>
              </a:tr>
              <a:tr h="180974">
                <a:tc vMerge="1">
                  <a:txBody>
                    <a:bodyPr/>
                    <a:lstStyle/>
                    <a:p>
                      <a:endParaRPr lang="es-ES"/>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200" b="0" i="0">
                          <a:effectLst/>
                          <a:latin typeface="Open Sans"/>
                        </a:rPr>
                        <a:t>65 o más </a:t>
                      </a:r>
                      <a:endParaRPr lang="es-CL" sz="1200" b="0" i="0">
                        <a:effectLst/>
                      </a:endParaRPr>
                    </a:p>
                  </a:txBody>
                  <a:tcPr marL="38100" marR="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s-CL" sz="1200" b="0" i="0">
                          <a:effectLst/>
                          <a:latin typeface="Open Sans"/>
                        </a:rPr>
                        <a:t>205</a:t>
                      </a:r>
                    </a:p>
                  </a:txBody>
                  <a:tcPr marL="38099" marR="38099"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943666"/>
                  </a:ext>
                </a:extLst>
              </a:tr>
              <a:tr h="180974">
                <a:tc rowSpan="2">
                  <a:txBody>
                    <a:bodyPr/>
                    <a:lstStyle/>
                    <a:p>
                      <a:pPr lvl="0" algn="ctr">
                        <a:buNone/>
                      </a:pPr>
                      <a:r>
                        <a:rPr lang="es-CL" sz="1200" b="1" i="0">
                          <a:solidFill>
                            <a:srgbClr val="000000"/>
                          </a:solidFill>
                          <a:effectLst/>
                          <a:latin typeface="Open Sans"/>
                        </a:rPr>
                        <a:t>General Lagos</a:t>
                      </a:r>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200" b="0" i="0">
                          <a:solidFill>
                            <a:srgbClr val="000000"/>
                          </a:solidFill>
                          <a:effectLst/>
                          <a:latin typeface="Open Sans"/>
                        </a:rPr>
                        <a:t>0 a 4 </a:t>
                      </a:r>
                      <a:endParaRPr lang="es-CL" sz="1200" b="0" i="0">
                        <a:effectLst/>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s-CL" sz="1200" b="0" i="0">
                          <a:effectLst/>
                          <a:latin typeface="Open Sans"/>
                        </a:rPr>
                        <a:t>41</a:t>
                      </a:r>
                    </a:p>
                  </a:txBody>
                  <a:tcPr marL="38099" marR="38099"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53721233"/>
                  </a:ext>
                </a:extLst>
              </a:tr>
              <a:tr h="180974">
                <a:tc vMerge="1">
                  <a:txBody>
                    <a:bodyPr/>
                    <a:lstStyle/>
                    <a:p>
                      <a:endParaRPr lang="es-ES"/>
                    </a:p>
                  </a:txBody>
                  <a:tcPr marL="38099" marR="38099"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rtl="0">
                        <a:buNone/>
                      </a:pPr>
                      <a:r>
                        <a:rPr lang="es-CL" sz="1200" b="0" i="0">
                          <a:effectLst/>
                          <a:latin typeface="Open Sans"/>
                        </a:rPr>
                        <a:t>65 o más </a:t>
                      </a:r>
                      <a:endParaRPr lang="es-CL" sz="1200" b="0" i="0">
                        <a:effectLst/>
                      </a:endParaRPr>
                    </a:p>
                  </a:txBody>
                  <a:tcPr marL="38100" marR="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s-CL" sz="1200" b="0" i="0">
                          <a:effectLst/>
                          <a:latin typeface="Open Sans"/>
                        </a:rPr>
                        <a:t>99</a:t>
                      </a:r>
                    </a:p>
                  </a:txBody>
                  <a:tcPr marL="38099" marR="38099"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963840"/>
                  </a:ext>
                </a:extLst>
              </a:tr>
              <a:tr h="180974">
                <a:tc rowSpan="2">
                  <a:txBody>
                    <a:bodyPr/>
                    <a:lstStyle/>
                    <a:p>
                      <a:pPr lvl="0" algn="ctr">
                        <a:buNone/>
                      </a:pPr>
                      <a:r>
                        <a:rPr lang="es-CL" sz="1200" b="1" i="0">
                          <a:solidFill>
                            <a:srgbClr val="000000"/>
                          </a:solidFill>
                          <a:effectLst/>
                          <a:latin typeface="Open Sans"/>
                        </a:rPr>
                        <a:t>Putre</a:t>
                      </a:r>
                    </a:p>
                  </a:txBody>
                  <a:tcPr marL="38099" marR="38099"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rtl="0">
                        <a:buNone/>
                      </a:pPr>
                      <a:r>
                        <a:rPr lang="es-CL" sz="1200" b="0" i="0">
                          <a:solidFill>
                            <a:srgbClr val="000000"/>
                          </a:solidFill>
                          <a:effectLst/>
                          <a:latin typeface="Open Sans"/>
                        </a:rPr>
                        <a:t>0 a 4 </a:t>
                      </a:r>
                      <a:endParaRPr lang="es-CL" sz="1200" b="0" i="0">
                        <a:effectLst/>
                      </a:endParaRPr>
                    </a:p>
                  </a:txBody>
                  <a:tcPr marL="38100" marR="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s-CL" sz="1200" b="0" i="0">
                          <a:effectLst/>
                          <a:latin typeface="Open Sans"/>
                        </a:rPr>
                        <a:t>80</a:t>
                      </a:r>
                    </a:p>
                  </a:txBody>
                  <a:tcPr marL="38099" marR="38099"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27099239"/>
                  </a:ext>
                </a:extLst>
              </a:tr>
              <a:tr h="180974">
                <a:tc vMerge="1">
                  <a:txBody>
                    <a:bodyPr/>
                    <a:lstStyle/>
                    <a:p>
                      <a:endParaRPr lang="es-ES"/>
                    </a:p>
                  </a:txBody>
                  <a:tcPr marL="38099" marR="38099"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rtl="0">
                        <a:buNone/>
                      </a:pPr>
                      <a:r>
                        <a:rPr lang="es-CL" sz="1200" b="0" i="0">
                          <a:effectLst/>
                          <a:latin typeface="Open Sans"/>
                        </a:rPr>
                        <a:t>65 o más </a:t>
                      </a:r>
                      <a:endParaRPr lang="es-CL" sz="1200" b="0" i="0">
                        <a:effectLst/>
                      </a:endParaRPr>
                    </a:p>
                  </a:txBody>
                  <a:tcPr marL="38100" marR="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s-CL" sz="1200" b="0" i="0">
                          <a:effectLst/>
                          <a:latin typeface="Open Sans"/>
                        </a:rPr>
                        <a:t>234</a:t>
                      </a:r>
                    </a:p>
                  </a:txBody>
                  <a:tcPr marL="38099" marR="38099"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25859213"/>
                  </a:ext>
                </a:extLst>
              </a:tr>
            </a:tbl>
          </a:graphicData>
        </a:graphic>
      </p:graphicFrame>
      <p:pic>
        <p:nvPicPr>
          <p:cNvPr id="14" name="Imagen 13" descr="Gráfico, Gráfico de barras&#10;&#10;Descripción generada automáticamente">
            <a:extLst>
              <a:ext uri="{FF2B5EF4-FFF2-40B4-BE49-F238E27FC236}">
                <a16:creationId xmlns:a16="http://schemas.microsoft.com/office/drawing/2014/main" id="{27741126-73BE-29F9-630C-48B56959E54F}"/>
              </a:ext>
            </a:extLst>
          </p:cNvPr>
          <p:cNvPicPr>
            <a:picLocks noChangeAspect="1"/>
          </p:cNvPicPr>
          <p:nvPr/>
        </p:nvPicPr>
        <p:blipFill>
          <a:blip r:embed="rId6"/>
          <a:stretch>
            <a:fillRect/>
          </a:stretch>
        </p:blipFill>
        <p:spPr>
          <a:xfrm>
            <a:off x="154781" y="4050506"/>
            <a:ext cx="4572000" cy="2781300"/>
          </a:xfrm>
          <a:prstGeom prst="rect">
            <a:avLst/>
          </a:prstGeom>
        </p:spPr>
      </p:pic>
      <p:sp>
        <p:nvSpPr>
          <p:cNvPr id="15" name="CuadroTexto 14">
            <a:extLst>
              <a:ext uri="{FF2B5EF4-FFF2-40B4-BE49-F238E27FC236}">
                <a16:creationId xmlns:a16="http://schemas.microsoft.com/office/drawing/2014/main" id="{9B369FA4-A65A-0582-D74D-FF7388EC6A06}"/>
              </a:ext>
            </a:extLst>
          </p:cNvPr>
          <p:cNvSpPr txBox="1"/>
          <p:nvPr/>
        </p:nvSpPr>
        <p:spPr>
          <a:xfrm>
            <a:off x="1047043" y="3724162"/>
            <a:ext cx="2228766" cy="400110"/>
          </a:xfrm>
          <a:prstGeom prst="rect">
            <a:avLst/>
          </a:prstGeom>
          <a:noFill/>
        </p:spPr>
        <p:txBody>
          <a:bodyPr wrap="square" lIns="91440" tIns="45720" rIns="91440" bIns="45720" rtlCol="0" anchor="t">
            <a:spAutoFit/>
          </a:bodyPr>
          <a:lstStyle/>
          <a:p>
            <a:pPr algn="ctr"/>
            <a:r>
              <a:rPr lang="es-CL" sz="2000">
                <a:latin typeface="Open Sans"/>
                <a:ea typeface="Open Sans"/>
                <a:cs typeface="Open Sans"/>
              </a:rPr>
              <a:t>CAMARONES</a:t>
            </a:r>
            <a:endParaRPr lang="es-CL" sz="2000">
              <a:ea typeface="+mn-lt"/>
              <a:cs typeface="+mn-lt"/>
            </a:endParaRPr>
          </a:p>
        </p:txBody>
      </p:sp>
      <p:pic>
        <p:nvPicPr>
          <p:cNvPr id="16" name="Imagen 15" descr="Gráfico, Gráfico de barras&#10;&#10;Descripción generada automáticamente">
            <a:extLst>
              <a:ext uri="{FF2B5EF4-FFF2-40B4-BE49-F238E27FC236}">
                <a16:creationId xmlns:a16="http://schemas.microsoft.com/office/drawing/2014/main" id="{A5F7C6E9-1F3F-6B48-74D5-B7693F477A2E}"/>
              </a:ext>
            </a:extLst>
          </p:cNvPr>
          <p:cNvPicPr>
            <a:picLocks noChangeAspect="1"/>
          </p:cNvPicPr>
          <p:nvPr/>
        </p:nvPicPr>
        <p:blipFill>
          <a:blip r:embed="rId7"/>
          <a:stretch>
            <a:fillRect/>
          </a:stretch>
        </p:blipFill>
        <p:spPr>
          <a:xfrm>
            <a:off x="4881217" y="1055480"/>
            <a:ext cx="4572000" cy="2748171"/>
          </a:xfrm>
          <a:prstGeom prst="rect">
            <a:avLst/>
          </a:prstGeom>
        </p:spPr>
      </p:pic>
      <p:sp>
        <p:nvSpPr>
          <p:cNvPr id="17" name="CuadroTexto 16">
            <a:extLst>
              <a:ext uri="{FF2B5EF4-FFF2-40B4-BE49-F238E27FC236}">
                <a16:creationId xmlns:a16="http://schemas.microsoft.com/office/drawing/2014/main" id="{E1A6AF00-09D4-271F-AB33-1F1DDFA8DD7B}"/>
              </a:ext>
            </a:extLst>
          </p:cNvPr>
          <p:cNvSpPr txBox="1"/>
          <p:nvPr/>
        </p:nvSpPr>
        <p:spPr>
          <a:xfrm>
            <a:off x="5960183" y="758641"/>
            <a:ext cx="2411328" cy="400110"/>
          </a:xfrm>
          <a:prstGeom prst="rect">
            <a:avLst/>
          </a:prstGeom>
          <a:noFill/>
        </p:spPr>
        <p:txBody>
          <a:bodyPr wrap="square" lIns="91440" tIns="45720" rIns="91440" bIns="45720" rtlCol="0" anchor="t">
            <a:spAutoFit/>
          </a:bodyPr>
          <a:lstStyle/>
          <a:p>
            <a:pPr algn="ctr"/>
            <a:r>
              <a:rPr lang="es-CL" sz="2000">
                <a:latin typeface="Open Sans"/>
                <a:ea typeface="Open Sans"/>
                <a:cs typeface="Open Sans"/>
              </a:rPr>
              <a:t>GENERAL LAGOS</a:t>
            </a:r>
            <a:endParaRPr lang="es-ES"/>
          </a:p>
        </p:txBody>
      </p:sp>
      <p:pic>
        <p:nvPicPr>
          <p:cNvPr id="18" name="Imagen 17" descr="Gráfico, Gráfico de barras&#10;&#10;Descripción generada automáticamente">
            <a:extLst>
              <a:ext uri="{FF2B5EF4-FFF2-40B4-BE49-F238E27FC236}">
                <a16:creationId xmlns:a16="http://schemas.microsoft.com/office/drawing/2014/main" id="{80A8BB66-E63C-90F9-4525-2CD56632ACD5}"/>
              </a:ext>
            </a:extLst>
          </p:cNvPr>
          <p:cNvPicPr>
            <a:picLocks noChangeAspect="1"/>
          </p:cNvPicPr>
          <p:nvPr/>
        </p:nvPicPr>
        <p:blipFill>
          <a:blip r:embed="rId8"/>
          <a:stretch>
            <a:fillRect/>
          </a:stretch>
        </p:blipFill>
        <p:spPr>
          <a:xfrm>
            <a:off x="4881217" y="4048263"/>
            <a:ext cx="4572000" cy="2781300"/>
          </a:xfrm>
          <a:prstGeom prst="rect">
            <a:avLst/>
          </a:prstGeom>
        </p:spPr>
      </p:pic>
      <p:sp>
        <p:nvSpPr>
          <p:cNvPr id="19" name="CuadroTexto 18">
            <a:extLst>
              <a:ext uri="{FF2B5EF4-FFF2-40B4-BE49-F238E27FC236}">
                <a16:creationId xmlns:a16="http://schemas.microsoft.com/office/drawing/2014/main" id="{E2ED3E46-A9EF-3FE4-54ED-C880EF1FD02E}"/>
              </a:ext>
            </a:extLst>
          </p:cNvPr>
          <p:cNvSpPr txBox="1"/>
          <p:nvPr/>
        </p:nvSpPr>
        <p:spPr>
          <a:xfrm>
            <a:off x="5849748" y="3729336"/>
            <a:ext cx="2411328" cy="400110"/>
          </a:xfrm>
          <a:prstGeom prst="rect">
            <a:avLst/>
          </a:prstGeom>
          <a:noFill/>
        </p:spPr>
        <p:txBody>
          <a:bodyPr wrap="square" lIns="91440" tIns="45720" rIns="91440" bIns="45720" rtlCol="0" anchor="t">
            <a:spAutoFit/>
          </a:bodyPr>
          <a:lstStyle/>
          <a:p>
            <a:pPr algn="ctr"/>
            <a:r>
              <a:rPr lang="es-CL" sz="2000">
                <a:latin typeface="Open Sans"/>
                <a:ea typeface="Open Sans"/>
                <a:cs typeface="Open Sans"/>
              </a:rPr>
              <a:t>PUTRE</a:t>
            </a:r>
            <a:endParaRPr lang="es-ES"/>
          </a:p>
        </p:txBody>
      </p:sp>
      <p:sp>
        <p:nvSpPr>
          <p:cNvPr id="5" name="CuadroTexto 4">
            <a:extLst>
              <a:ext uri="{FF2B5EF4-FFF2-40B4-BE49-F238E27FC236}">
                <a16:creationId xmlns:a16="http://schemas.microsoft.com/office/drawing/2014/main" id="{3A14695C-6DF8-0306-98EC-5932C2E116A3}"/>
              </a:ext>
            </a:extLst>
          </p:cNvPr>
          <p:cNvSpPr txBox="1"/>
          <p:nvPr/>
        </p:nvSpPr>
        <p:spPr>
          <a:xfrm>
            <a:off x="9478042" y="3923044"/>
            <a:ext cx="283644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ADAPTACIÓN: </a:t>
            </a:r>
          </a:p>
          <a:p>
            <a:endParaRPr lang="es-ES"/>
          </a:p>
          <a:p>
            <a:pPr marL="285750" indent="-285750">
              <a:buFont typeface="Arial"/>
              <a:buChar char="•"/>
            </a:pPr>
            <a:r>
              <a:rPr lang="es-ES"/>
              <a:t>Vivienda</a:t>
            </a:r>
          </a:p>
          <a:p>
            <a:pPr marL="285750" indent="-285750">
              <a:buFont typeface="Arial"/>
              <a:buChar char="•"/>
            </a:pPr>
            <a:r>
              <a:rPr lang="es-ES"/>
              <a:t>Espacio público</a:t>
            </a:r>
          </a:p>
          <a:p>
            <a:pPr marL="285750" indent="-285750">
              <a:buFont typeface="Arial"/>
              <a:buChar char="•"/>
            </a:pPr>
            <a:r>
              <a:rPr lang="es-ES"/>
              <a:t>Colegios</a:t>
            </a:r>
          </a:p>
          <a:p>
            <a:pPr marL="285750" indent="-285750">
              <a:buFont typeface="Arial"/>
              <a:buChar char="•"/>
            </a:pPr>
            <a:r>
              <a:rPr lang="es-ES"/>
              <a:t>Servicios de salud</a:t>
            </a:r>
          </a:p>
          <a:p>
            <a:pPr marL="285750" indent="-285750">
              <a:buFont typeface="Arial"/>
              <a:buChar char="•"/>
            </a:pPr>
            <a:r>
              <a:rPr lang="es-ES"/>
              <a:t>Capac. Municipales</a:t>
            </a:r>
          </a:p>
          <a:p>
            <a:pPr marL="285750" indent="-285750">
              <a:buFont typeface="Arial"/>
              <a:buChar char="•"/>
            </a:pPr>
            <a:r>
              <a:rPr lang="es-ES"/>
              <a:t>Acceso agua y energía</a:t>
            </a:r>
          </a:p>
          <a:p>
            <a:pPr marL="285750" indent="-285750">
              <a:buFont typeface="Arial"/>
              <a:buChar char="•"/>
            </a:pPr>
            <a:r>
              <a:rPr lang="es-ES"/>
              <a:t>Educación ambiental</a:t>
            </a:r>
          </a:p>
          <a:p>
            <a:pPr marL="285750" indent="-285750">
              <a:buFont typeface="Arial"/>
              <a:buChar char="•"/>
            </a:pPr>
            <a:r>
              <a:rPr lang="es-ES"/>
              <a:t>Otras</a:t>
            </a:r>
          </a:p>
        </p:txBody>
      </p:sp>
    </p:spTree>
    <p:extLst>
      <p:ext uri="{BB962C8B-B14F-4D97-AF65-F5344CB8AC3E}">
        <p14:creationId xmlns:p14="http://schemas.microsoft.com/office/powerpoint/2010/main" val="268233234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6de732-1c00-4c4f-bd38-f376bd5f41a5" xsi:nil="true"/>
    <lcf76f155ced4ddcb4097134ff3c332f xmlns="a9d8a98a-c4d9-49de-987f-a28e2f9d5f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A15C64E5F0DD34CA4C2EC164F5FAEE0" ma:contentTypeVersion="15" ma:contentTypeDescription="Crear nuevo documento." ma:contentTypeScope="" ma:versionID="b2fda5d33ccb756d1aaf26a038d67f80">
  <xsd:schema xmlns:xsd="http://www.w3.org/2001/XMLSchema" xmlns:xs="http://www.w3.org/2001/XMLSchema" xmlns:p="http://schemas.microsoft.com/office/2006/metadata/properties" xmlns:ns2="a9d8a98a-c4d9-49de-987f-a28e2f9d5f4f" xmlns:ns3="746de732-1c00-4c4f-bd38-f376bd5f41a5" targetNamespace="http://schemas.microsoft.com/office/2006/metadata/properties" ma:root="true" ma:fieldsID="03820014c00b839e34d8884258205678" ns2:_="" ns3:_="">
    <xsd:import namespace="a9d8a98a-c4d9-49de-987f-a28e2f9d5f4f"/>
    <xsd:import namespace="746de732-1c00-4c4f-bd38-f376bd5f4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a98a-c4d9-49de-987f-a28e2f9d5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a5ea2755-3259-453f-ac1f-b767d79296b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6de732-1c00-4c4f-bd38-f376bd5f41a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62e16a10-f4df-4931-8ee2-ca29234312c3}" ma:internalName="TaxCatchAll" ma:showField="CatchAllData" ma:web="746de732-1c00-4c4f-bd38-f376bd5f4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AF5CE8-0FEC-4558-B9B2-963B8D5E3C3C}">
  <ds:schemaRefs>
    <ds:schemaRef ds:uri="a9d8a98a-c4d9-49de-987f-a28e2f9d5f4f"/>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746de732-1c00-4c4f-bd38-f376bd5f41a5"/>
    <ds:schemaRef ds:uri="http://www.w3.org/XML/1998/namespace"/>
  </ds:schemaRefs>
</ds:datastoreItem>
</file>

<file path=customXml/itemProps2.xml><?xml version="1.0" encoding="utf-8"?>
<ds:datastoreItem xmlns:ds="http://schemas.openxmlformats.org/officeDocument/2006/customXml" ds:itemID="{0FF7EAFE-36F8-4CBC-9F17-2D614935DB84}">
  <ds:schemaRefs>
    <ds:schemaRef ds:uri="746de732-1c00-4c4f-bd38-f376bd5f41a5"/>
    <ds:schemaRef ds:uri="a9d8a98a-c4d9-49de-987f-a28e2f9d5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5AC405-C767-4C72-A8CB-CDAFD683A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589</TotalTime>
  <Words>1413</Words>
  <Application>Microsoft Office PowerPoint</Application>
  <PresentationFormat>Panorámica</PresentationFormat>
  <Paragraphs>252</Paragraphs>
  <Slides>25</Slides>
  <Notes>25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Courier New</vt:lpstr>
      <vt:lpstr>Open Sans</vt:lpstr>
      <vt:lpstr>Open Sans Light</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Constanza Yunis Ebner</dc:creator>
  <cp:lastModifiedBy>Maximiliano</cp:lastModifiedBy>
  <cp:revision>269</cp:revision>
  <dcterms:created xsi:type="dcterms:W3CDTF">2019-12-09T14:26:17Z</dcterms:created>
  <dcterms:modified xsi:type="dcterms:W3CDTF">2024-09-02T16:31:19Z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0x010100FA15C64E5F0DD34CA4C2EC164F5FAEE0</vt:lpwstr>
  </property>
  <property fmtid="{D5CDD505-2E9C-101B-9397-08002B2CF9AE}" pid="3" name="MediaServiceImageTags">
    <vt:lpwstr/>
  </property>
</Properties>
</file>